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45"/>
  </p:notesMasterIdLst>
  <p:handoutMasterIdLst>
    <p:handoutMasterId r:id="rId46"/>
  </p:handoutMasterIdLst>
  <p:sldIdLst>
    <p:sldId id="411" r:id="rId3"/>
    <p:sldId id="539" r:id="rId4"/>
    <p:sldId id="428" r:id="rId5"/>
    <p:sldId id="429" r:id="rId6"/>
    <p:sldId id="684" r:id="rId7"/>
    <p:sldId id="685" r:id="rId8"/>
    <p:sldId id="686" r:id="rId9"/>
    <p:sldId id="687" r:id="rId10"/>
    <p:sldId id="652" r:id="rId11"/>
    <p:sldId id="673" r:id="rId12"/>
    <p:sldId id="653" r:id="rId13"/>
    <p:sldId id="675" r:id="rId14"/>
    <p:sldId id="679" r:id="rId15"/>
    <p:sldId id="654" r:id="rId16"/>
    <p:sldId id="680" r:id="rId17"/>
    <p:sldId id="681" r:id="rId18"/>
    <p:sldId id="656" r:id="rId19"/>
    <p:sldId id="674" r:id="rId20"/>
    <p:sldId id="657" r:id="rId21"/>
    <p:sldId id="658" r:id="rId22"/>
    <p:sldId id="659" r:id="rId23"/>
    <p:sldId id="676" r:id="rId24"/>
    <p:sldId id="682" r:id="rId25"/>
    <p:sldId id="660" r:id="rId26"/>
    <p:sldId id="677" r:id="rId27"/>
    <p:sldId id="683" r:id="rId28"/>
    <p:sldId id="661" r:id="rId29"/>
    <p:sldId id="688" r:id="rId30"/>
    <p:sldId id="662" r:id="rId31"/>
    <p:sldId id="663" r:id="rId32"/>
    <p:sldId id="678" r:id="rId33"/>
    <p:sldId id="664" r:id="rId34"/>
    <p:sldId id="665" r:id="rId35"/>
    <p:sldId id="666" r:id="rId36"/>
    <p:sldId id="667" r:id="rId37"/>
    <p:sldId id="668" r:id="rId38"/>
    <p:sldId id="669" r:id="rId39"/>
    <p:sldId id="670" r:id="rId40"/>
    <p:sldId id="671" r:id="rId41"/>
    <p:sldId id="672" r:id="rId42"/>
    <p:sldId id="689" r:id="rId43"/>
    <p:sldId id="427" r:id="rId44"/>
  </p:sldIdLst>
  <p:sldSz cx="12192000" cy="6858000"/>
  <p:notesSz cx="6858000" cy="9144000"/>
  <p:embeddedFontLst>
    <p:embeddedFont>
      <p:font typeface="黑体" panose="02010609060101010101" pitchFamily="49" charset="-122"/>
      <p:regular r:id="rId47"/>
    </p:embeddedFont>
    <p:embeddedFont>
      <p:font typeface="楷体" panose="02010609060101010101" pitchFamily="49" charset="-122"/>
      <p:regular r:id="rId48"/>
    </p:embeddedFont>
    <p:embeddedFont>
      <p:font typeface="微软雅黑" panose="020B0503020204020204" pitchFamily="34" charset="-122"/>
      <p:regular r:id="rId49"/>
      <p:bold r:id="rId5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00">
          <p15:clr>
            <a:srgbClr val="A4A3A4"/>
          </p15:clr>
        </p15:guide>
        <p15:guide id="2" pos="414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61AF"/>
    <a:srgbClr val="2563B7"/>
    <a:srgbClr val="2068CA"/>
    <a:srgbClr val="C3744A"/>
    <a:srgbClr val="1D5167"/>
    <a:srgbClr val="144D73"/>
    <a:srgbClr val="FFFFFF"/>
    <a:srgbClr val="462900"/>
    <a:srgbClr val="D40000"/>
    <a:srgbClr val="B1B6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67" d="100"/>
          <a:sy n="67" d="100"/>
        </p:scale>
        <p:origin x="688" y="52"/>
      </p:cViewPr>
      <p:guideLst>
        <p:guide orient="horz" pos="1900"/>
        <p:guide pos="414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1.fntdata"/><Relationship Id="rId50"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8" Type="http://schemas.openxmlformats.org/officeDocument/2006/relationships/slide" Target="slides/slide6.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windows\Desktop\GDP&#19977;&#31181;&#26680;&#31639;&#26041;&#2786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三种方法!$B$1</c:f>
              <c:strCache>
                <c:ptCount val="1"/>
                <c:pt idx="0">
                  <c:v>GDP（生产法）</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三种方法!$A$2:$A$22</c:f>
              <c:numCache>
                <c:formatCode>yyyy;@</c:formatCode>
                <c:ptCount val="21"/>
                <c:pt idx="0">
                  <c:v>36891</c:v>
                </c:pt>
                <c:pt idx="1">
                  <c:v>37256</c:v>
                </c:pt>
                <c:pt idx="2">
                  <c:v>37621</c:v>
                </c:pt>
                <c:pt idx="3">
                  <c:v>37986</c:v>
                </c:pt>
                <c:pt idx="4">
                  <c:v>38352</c:v>
                </c:pt>
                <c:pt idx="5">
                  <c:v>38717</c:v>
                </c:pt>
                <c:pt idx="6">
                  <c:v>39082</c:v>
                </c:pt>
                <c:pt idx="7">
                  <c:v>39447</c:v>
                </c:pt>
                <c:pt idx="8">
                  <c:v>39813</c:v>
                </c:pt>
                <c:pt idx="9">
                  <c:v>40178</c:v>
                </c:pt>
                <c:pt idx="10">
                  <c:v>40543</c:v>
                </c:pt>
                <c:pt idx="11">
                  <c:v>40908</c:v>
                </c:pt>
                <c:pt idx="12">
                  <c:v>41274</c:v>
                </c:pt>
                <c:pt idx="13">
                  <c:v>41639</c:v>
                </c:pt>
                <c:pt idx="14">
                  <c:v>42004</c:v>
                </c:pt>
                <c:pt idx="15">
                  <c:v>42369</c:v>
                </c:pt>
                <c:pt idx="16">
                  <c:v>42735</c:v>
                </c:pt>
                <c:pt idx="17">
                  <c:v>43100</c:v>
                </c:pt>
                <c:pt idx="18">
                  <c:v>43465</c:v>
                </c:pt>
                <c:pt idx="19">
                  <c:v>43830</c:v>
                </c:pt>
                <c:pt idx="20">
                  <c:v>44196</c:v>
                </c:pt>
              </c:numCache>
            </c:numRef>
          </c:cat>
          <c:val>
            <c:numRef>
              <c:f>三种方法!$B$2:$B$22</c:f>
              <c:numCache>
                <c:formatCode>General</c:formatCode>
                <c:ptCount val="21"/>
                <c:pt idx="0">
                  <c:v>99066.1</c:v>
                </c:pt>
                <c:pt idx="1">
                  <c:v>109276.2</c:v>
                </c:pt>
                <c:pt idx="2">
                  <c:v>120480.4</c:v>
                </c:pt>
                <c:pt idx="3">
                  <c:v>136576.29999999999</c:v>
                </c:pt>
                <c:pt idx="4">
                  <c:v>161415.4</c:v>
                </c:pt>
                <c:pt idx="5">
                  <c:v>185998.9</c:v>
                </c:pt>
                <c:pt idx="6">
                  <c:v>219028.5</c:v>
                </c:pt>
                <c:pt idx="7">
                  <c:v>270704</c:v>
                </c:pt>
                <c:pt idx="8">
                  <c:v>321229.5</c:v>
                </c:pt>
                <c:pt idx="9">
                  <c:v>347934.9</c:v>
                </c:pt>
                <c:pt idx="10">
                  <c:v>410354.1</c:v>
                </c:pt>
                <c:pt idx="11">
                  <c:v>483392.8</c:v>
                </c:pt>
                <c:pt idx="12">
                  <c:v>537329</c:v>
                </c:pt>
                <c:pt idx="13">
                  <c:v>588141.19999999995</c:v>
                </c:pt>
                <c:pt idx="14">
                  <c:v>644380.19999999995</c:v>
                </c:pt>
                <c:pt idx="15">
                  <c:v>685571.2</c:v>
                </c:pt>
                <c:pt idx="16">
                  <c:v>742694.1</c:v>
                </c:pt>
                <c:pt idx="17">
                  <c:v>830945.7</c:v>
                </c:pt>
                <c:pt idx="18">
                  <c:v>915243.5</c:v>
                </c:pt>
                <c:pt idx="19">
                  <c:v>983751.2</c:v>
                </c:pt>
                <c:pt idx="20">
                  <c:v>1008782.5</c:v>
                </c:pt>
              </c:numCache>
            </c:numRef>
          </c:val>
          <c:smooth val="0"/>
          <c:extLst>
            <c:ext xmlns:c16="http://schemas.microsoft.com/office/drawing/2014/chart" uri="{C3380CC4-5D6E-409C-BE32-E72D297353CC}">
              <c16:uniqueId val="{00000000-3A12-4DF4-B8B3-286A711A8B20}"/>
            </c:ext>
          </c:extLst>
        </c:ser>
        <c:ser>
          <c:idx val="1"/>
          <c:order val="1"/>
          <c:tx>
            <c:strRef>
              <c:f>三种方法!$C$1</c:f>
              <c:strCache>
                <c:ptCount val="1"/>
                <c:pt idx="0">
                  <c:v>GDP（支出法）</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三种方法!$A$2:$A$22</c:f>
              <c:numCache>
                <c:formatCode>yyyy;@</c:formatCode>
                <c:ptCount val="21"/>
                <c:pt idx="0">
                  <c:v>36891</c:v>
                </c:pt>
                <c:pt idx="1">
                  <c:v>37256</c:v>
                </c:pt>
                <c:pt idx="2">
                  <c:v>37621</c:v>
                </c:pt>
                <c:pt idx="3">
                  <c:v>37986</c:v>
                </c:pt>
                <c:pt idx="4">
                  <c:v>38352</c:v>
                </c:pt>
                <c:pt idx="5">
                  <c:v>38717</c:v>
                </c:pt>
                <c:pt idx="6">
                  <c:v>39082</c:v>
                </c:pt>
                <c:pt idx="7">
                  <c:v>39447</c:v>
                </c:pt>
                <c:pt idx="8">
                  <c:v>39813</c:v>
                </c:pt>
                <c:pt idx="9">
                  <c:v>40178</c:v>
                </c:pt>
                <c:pt idx="10">
                  <c:v>40543</c:v>
                </c:pt>
                <c:pt idx="11">
                  <c:v>40908</c:v>
                </c:pt>
                <c:pt idx="12">
                  <c:v>41274</c:v>
                </c:pt>
                <c:pt idx="13">
                  <c:v>41639</c:v>
                </c:pt>
                <c:pt idx="14">
                  <c:v>42004</c:v>
                </c:pt>
                <c:pt idx="15">
                  <c:v>42369</c:v>
                </c:pt>
                <c:pt idx="16">
                  <c:v>42735</c:v>
                </c:pt>
                <c:pt idx="17">
                  <c:v>43100</c:v>
                </c:pt>
                <c:pt idx="18">
                  <c:v>43465</c:v>
                </c:pt>
                <c:pt idx="19">
                  <c:v>43830</c:v>
                </c:pt>
                <c:pt idx="20">
                  <c:v>44196</c:v>
                </c:pt>
              </c:numCache>
            </c:numRef>
          </c:cat>
          <c:val>
            <c:numRef>
              <c:f>三种方法!$C$2:$C$22</c:f>
              <c:numCache>
                <c:formatCode>#,##0.00</c:formatCode>
                <c:ptCount val="21"/>
                <c:pt idx="0">
                  <c:v>99798.962669999994</c:v>
                </c:pt>
                <c:pt idx="1">
                  <c:v>110388.35460000001</c:v>
                </c:pt>
                <c:pt idx="2">
                  <c:v>121326.6807</c:v>
                </c:pt>
                <c:pt idx="3">
                  <c:v>137146.70980000001</c:v>
                </c:pt>
                <c:pt idx="4">
                  <c:v>161355.60519999999</c:v>
                </c:pt>
                <c:pt idx="5">
                  <c:v>187657.5436</c:v>
                </c:pt>
                <c:pt idx="6">
                  <c:v>219597.5196</c:v>
                </c:pt>
                <c:pt idx="7">
                  <c:v>270499.40629999997</c:v>
                </c:pt>
                <c:pt idx="8">
                  <c:v>318067.55910000001</c:v>
                </c:pt>
                <c:pt idx="9">
                  <c:v>347650.27159999998</c:v>
                </c:pt>
                <c:pt idx="10">
                  <c:v>408505.39909999998</c:v>
                </c:pt>
                <c:pt idx="11">
                  <c:v>484109.30599999998</c:v>
                </c:pt>
                <c:pt idx="12">
                  <c:v>539039.90599999996</c:v>
                </c:pt>
                <c:pt idx="13">
                  <c:v>596344.48160000006</c:v>
                </c:pt>
                <c:pt idx="14">
                  <c:v>646547.96070000005</c:v>
                </c:pt>
                <c:pt idx="15">
                  <c:v>692093.69909999997</c:v>
                </c:pt>
                <c:pt idx="16">
                  <c:v>745980.50820000004</c:v>
                </c:pt>
                <c:pt idx="17">
                  <c:v>828982.76399999997</c:v>
                </c:pt>
                <c:pt idx="18">
                  <c:v>915774.26040000003</c:v>
                </c:pt>
                <c:pt idx="19">
                  <c:v>990708.39529999997</c:v>
                </c:pt>
                <c:pt idx="20">
                  <c:v>1025916.577</c:v>
                </c:pt>
              </c:numCache>
            </c:numRef>
          </c:val>
          <c:smooth val="0"/>
          <c:extLst>
            <c:ext xmlns:c16="http://schemas.microsoft.com/office/drawing/2014/chart" uri="{C3380CC4-5D6E-409C-BE32-E72D297353CC}">
              <c16:uniqueId val="{00000001-3A12-4DF4-B8B3-286A711A8B20}"/>
            </c:ext>
          </c:extLst>
        </c:ser>
        <c:ser>
          <c:idx val="2"/>
          <c:order val="2"/>
          <c:tx>
            <c:strRef>
              <c:f>三种方法!$D$1</c:f>
              <c:strCache>
                <c:ptCount val="1"/>
                <c:pt idx="0">
                  <c:v>GDP（收入法）</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三种方法!$A$2:$A$22</c:f>
              <c:numCache>
                <c:formatCode>yyyy;@</c:formatCode>
                <c:ptCount val="21"/>
                <c:pt idx="0">
                  <c:v>36891</c:v>
                </c:pt>
                <c:pt idx="1">
                  <c:v>37256</c:v>
                </c:pt>
                <c:pt idx="2">
                  <c:v>37621</c:v>
                </c:pt>
                <c:pt idx="3">
                  <c:v>37986</c:v>
                </c:pt>
                <c:pt idx="4">
                  <c:v>38352</c:v>
                </c:pt>
                <c:pt idx="5">
                  <c:v>38717</c:v>
                </c:pt>
                <c:pt idx="6">
                  <c:v>39082</c:v>
                </c:pt>
                <c:pt idx="7">
                  <c:v>39447</c:v>
                </c:pt>
                <c:pt idx="8">
                  <c:v>39813</c:v>
                </c:pt>
                <c:pt idx="9">
                  <c:v>40178</c:v>
                </c:pt>
                <c:pt idx="10">
                  <c:v>40543</c:v>
                </c:pt>
                <c:pt idx="11">
                  <c:v>40908</c:v>
                </c:pt>
                <c:pt idx="12">
                  <c:v>41274</c:v>
                </c:pt>
                <c:pt idx="13">
                  <c:v>41639</c:v>
                </c:pt>
                <c:pt idx="14">
                  <c:v>42004</c:v>
                </c:pt>
                <c:pt idx="15">
                  <c:v>42369</c:v>
                </c:pt>
                <c:pt idx="16">
                  <c:v>42735</c:v>
                </c:pt>
                <c:pt idx="17">
                  <c:v>43100</c:v>
                </c:pt>
                <c:pt idx="18">
                  <c:v>43465</c:v>
                </c:pt>
                <c:pt idx="19">
                  <c:v>43830</c:v>
                </c:pt>
                <c:pt idx="20">
                  <c:v>44196</c:v>
                </c:pt>
              </c:numCache>
            </c:numRef>
          </c:cat>
          <c:val>
            <c:numRef>
              <c:f>三种方法!$D$2:$D$22</c:f>
              <c:numCache>
                <c:formatCode>#,##0.00</c:formatCode>
                <c:ptCount val="21"/>
                <c:pt idx="0">
                  <c:v>97209.37</c:v>
                </c:pt>
                <c:pt idx="1">
                  <c:v>108545.75</c:v>
                </c:pt>
                <c:pt idx="2">
                  <c:v>120571.02</c:v>
                </c:pt>
                <c:pt idx="3">
                  <c:v>139250.04</c:v>
                </c:pt>
                <c:pt idx="4">
                  <c:v>167587.10999999999</c:v>
                </c:pt>
                <c:pt idx="5">
                  <c:v>197789.03</c:v>
                </c:pt>
                <c:pt idx="6">
                  <c:v>231053.34</c:v>
                </c:pt>
                <c:pt idx="7">
                  <c:v>275624.62</c:v>
                </c:pt>
                <c:pt idx="8">
                  <c:v>333314</c:v>
                </c:pt>
                <c:pt idx="9">
                  <c:v>365303.69</c:v>
                </c:pt>
                <c:pt idx="10">
                  <c:v>437041.99</c:v>
                </c:pt>
                <c:pt idx="11">
                  <c:v>521441.11</c:v>
                </c:pt>
                <c:pt idx="12">
                  <c:v>576551.85</c:v>
                </c:pt>
                <c:pt idx="13">
                  <c:v>634345.31999999995</c:v>
                </c:pt>
                <c:pt idx="14">
                  <c:v>684349.41390000004</c:v>
                </c:pt>
                <c:pt idx="15">
                  <c:v>722767.86820000003</c:v>
                </c:pt>
                <c:pt idx="16">
                  <c:v>780069.97</c:v>
                </c:pt>
                <c:pt idx="17">
                  <c:v>847140.09600000002</c:v>
                </c:pt>
              </c:numCache>
            </c:numRef>
          </c:val>
          <c:smooth val="0"/>
          <c:extLst>
            <c:ext xmlns:c16="http://schemas.microsoft.com/office/drawing/2014/chart" uri="{C3380CC4-5D6E-409C-BE32-E72D297353CC}">
              <c16:uniqueId val="{00000002-3A12-4DF4-B8B3-286A711A8B20}"/>
            </c:ext>
          </c:extLst>
        </c:ser>
        <c:dLbls>
          <c:showLegendKey val="0"/>
          <c:showVal val="0"/>
          <c:showCatName val="0"/>
          <c:showSerName val="0"/>
          <c:showPercent val="0"/>
          <c:showBubbleSize val="0"/>
        </c:dLbls>
        <c:marker val="1"/>
        <c:smooth val="0"/>
        <c:axId val="418301904"/>
        <c:axId val="418302232"/>
      </c:lineChart>
      <c:dateAx>
        <c:axId val="418301904"/>
        <c:scaling>
          <c:orientation val="minMax"/>
        </c:scaling>
        <c:delete val="0"/>
        <c:axPos val="b"/>
        <c:numFmt formatCode="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18302232"/>
        <c:crosses val="autoZero"/>
        <c:auto val="1"/>
        <c:lblOffset val="100"/>
        <c:baseTimeUnit val="years"/>
      </c:dateAx>
      <c:valAx>
        <c:axId val="418302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18301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pPr/>
              <a:t>2022/5/19</a:t>
            </a:fld>
            <a:endParaRPr lang="zh-CN" altLang="en-US">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rPr>
              <a:pPr/>
              <a:t>‹#›</a:t>
            </a:fld>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AC49D05-6128-4D0D-A32A-06A5E73B386C}" type="datetimeFigureOut">
              <a:rPr lang="zh-CN" altLang="en-US" smtClean="0"/>
              <a:pPr/>
              <a:t>2022/5/19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849F42C-2DAE-424C-A4B8-3140182C3E9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2.xml"/><Relationship Id="rId5" Type="http://schemas.openxmlformats.org/officeDocument/2006/relationships/tags" Target="../tags/tag73.xml"/><Relationship Id="rId4" Type="http://schemas.openxmlformats.org/officeDocument/2006/relationships/tags" Target="../tags/tag7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Master" Target="../slideMasters/slideMaster2.xml"/><Relationship Id="rId5" Type="http://schemas.openxmlformats.org/officeDocument/2006/relationships/tags" Target="../tags/tag78.xml"/><Relationship Id="rId4" Type="http://schemas.openxmlformats.org/officeDocument/2006/relationships/tags" Target="../tags/tag77.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Master" Target="../slideMasters/slideMaster2.xml"/><Relationship Id="rId5" Type="http://schemas.openxmlformats.org/officeDocument/2006/relationships/tags" Target="../tags/tag83.xml"/><Relationship Id="rId4" Type="http://schemas.openxmlformats.org/officeDocument/2006/relationships/tags" Target="../tags/tag8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slideMaster" Target="../slideMasters/slideMaster2.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97.xml"/><Relationship Id="rId3" Type="http://schemas.openxmlformats.org/officeDocument/2006/relationships/tags" Target="../tags/tag92.xml"/><Relationship Id="rId7" Type="http://schemas.openxmlformats.org/officeDocument/2006/relationships/tags" Target="../tags/tag96.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slideMaster" Target="../slideMasters/slideMaster2.xml"/><Relationship Id="rId4" Type="http://schemas.openxmlformats.org/officeDocument/2006/relationships/tags" Target="../tags/tag10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slideMaster" Target="../slideMasters/slideMaster2.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slideMaster" Target="../slideMasters/slideMaster2.xml"/><Relationship Id="rId5" Type="http://schemas.openxmlformats.org/officeDocument/2006/relationships/tags" Target="../tags/tag115.xml"/><Relationship Id="rId4" Type="http://schemas.openxmlformats.org/officeDocument/2006/relationships/tags" Target="../tags/tag114.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slideMaster" Target="../slideMasters/slideMaster2.xml"/><Relationship Id="rId4" Type="http://schemas.openxmlformats.org/officeDocument/2006/relationships/tags" Target="../tags/tag119.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Master" Target="../slideMasters/slideMaster2.xml"/><Relationship Id="rId5" Type="http://schemas.openxmlformats.org/officeDocument/2006/relationships/tags" Target="../tags/tag124.xml"/><Relationship Id="rId4" Type="http://schemas.openxmlformats.org/officeDocument/2006/relationships/tags" Target="../tags/tag12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pPr/>
              <a:t>2022/5/19</a:t>
            </a:fld>
            <a:endParaRPr lang="zh-CN" altLang="en-US"/>
          </a:p>
        </p:txBody>
      </p:sp>
      <p:sp>
        <p:nvSpPr>
          <p:cNvPr id="17" name="页脚占位符 16"/>
          <p:cNvSpPr>
            <a:spLocks noGrp="1"/>
          </p:cNvSpPr>
          <p:nvPr>
            <p:ph type="ftr" sz="quarter" idx="11"/>
            <p:custDataLst>
              <p:tags r:id="rId4"/>
            </p:custDataLst>
          </p:nvPr>
        </p:nvSpPr>
        <p:spPr/>
        <p:txBody>
          <a:bodyPr/>
          <a:lstStyle/>
          <a:p>
            <a:r>
              <a:rPr lang="zh-CN" altLang="en-US" dirty="0"/>
              <a:t>北京工商大学经济学院经济系</a:t>
            </a:r>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dirty="0"/>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pPr/>
              <a:t>2022/5/19</a:t>
            </a:fld>
            <a:endParaRPr lang="zh-CN" altLang="en-US"/>
          </a:p>
        </p:txBody>
      </p:sp>
      <p:sp>
        <p:nvSpPr>
          <p:cNvPr id="4" name="页脚占位符 3"/>
          <p:cNvSpPr>
            <a:spLocks noGrp="1"/>
          </p:cNvSpPr>
          <p:nvPr>
            <p:ph type="ftr" sz="quarter" idx="11"/>
            <p:custDataLst>
              <p:tags r:id="rId2"/>
            </p:custDataLst>
          </p:nvPr>
        </p:nvSpPr>
        <p:spPr/>
        <p:txBody>
          <a:bodyPr/>
          <a:lstStyle/>
          <a:p>
            <a:r>
              <a:rPr lang="zh-CN" altLang="en-US"/>
              <a:t>北京工商大学经济学院经济系</a:t>
            </a:r>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pPr/>
              <a:t>2022/5/19</a:t>
            </a:fld>
            <a:endParaRPr lang="zh-CN" altLang="en-US"/>
          </a:p>
        </p:txBody>
      </p:sp>
      <p:sp>
        <p:nvSpPr>
          <p:cNvPr id="4" name="页脚占位符 3"/>
          <p:cNvSpPr>
            <a:spLocks noGrp="1"/>
          </p:cNvSpPr>
          <p:nvPr>
            <p:ph type="ftr" sz="quarter" idx="11"/>
            <p:custDataLst>
              <p:tags r:id="rId2"/>
            </p:custDataLst>
          </p:nvPr>
        </p:nvSpPr>
        <p:spPr/>
        <p:txBody>
          <a:bodyPr/>
          <a:lstStyle/>
          <a:p>
            <a:r>
              <a:rPr lang="zh-CN" altLang="en-US"/>
              <a:t>北京工商大学经济学院经济系</a:t>
            </a:r>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pPr/>
              <a:t>2022/5/19</a:t>
            </a:fld>
            <a:endParaRPr lang="zh-CN" altLang="en-US"/>
          </a:p>
        </p:txBody>
      </p:sp>
      <p:sp>
        <p:nvSpPr>
          <p:cNvPr id="17" name="页脚占位符 16"/>
          <p:cNvSpPr>
            <a:spLocks noGrp="1"/>
          </p:cNvSpPr>
          <p:nvPr>
            <p:ph type="ftr" sz="quarter" idx="11"/>
            <p:custDataLst>
              <p:tags r:id="rId4"/>
            </p:custDataLst>
          </p:nvPr>
        </p:nvSpPr>
        <p:spPr/>
        <p:txBody>
          <a:bodyPr/>
          <a:lstStyle/>
          <a:p>
            <a:r>
              <a:rPr lang="zh-CN" altLang="en-US" dirty="0"/>
              <a:t>北京工商大学经济学院经济系</a:t>
            </a:r>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dirty="0"/>
          </a:p>
        </p:txBody>
      </p:sp>
    </p:spTree>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2022/5/19</a:t>
            </a:fld>
            <a:endParaRPr lang="zh-CN" altLang="en-US"/>
          </a:p>
        </p:txBody>
      </p:sp>
      <p:sp>
        <p:nvSpPr>
          <p:cNvPr id="5" name="页脚占位符 4"/>
          <p:cNvSpPr>
            <a:spLocks noGrp="1"/>
          </p:cNvSpPr>
          <p:nvPr>
            <p:ph type="ftr" sz="quarter" idx="11"/>
            <p:custDataLst>
              <p:tags r:id="rId4"/>
            </p:custDataLst>
          </p:nvPr>
        </p:nvSpPr>
        <p:spPr/>
        <p:txBody>
          <a:bodyPr/>
          <a:lstStyle/>
          <a:p>
            <a:r>
              <a:rPr lang="zh-CN" altLang="en-US"/>
              <a:t>北京工商大学经济学院经济系</a:t>
            </a: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2022/5/19</a:t>
            </a:fld>
            <a:endParaRPr lang="zh-CN" altLang="en-US"/>
          </a:p>
        </p:txBody>
      </p:sp>
      <p:sp>
        <p:nvSpPr>
          <p:cNvPr id="5" name="页脚占位符 4"/>
          <p:cNvSpPr>
            <a:spLocks noGrp="1"/>
          </p:cNvSpPr>
          <p:nvPr>
            <p:ph type="ftr" sz="quarter" idx="11"/>
            <p:custDataLst>
              <p:tags r:id="rId4"/>
            </p:custDataLst>
          </p:nvPr>
        </p:nvSpPr>
        <p:spPr/>
        <p:txBody>
          <a:bodyPr/>
          <a:lstStyle/>
          <a:p>
            <a:r>
              <a:rPr lang="zh-CN" altLang="en-US"/>
              <a:t>北京工商大学经济学院经济系</a:t>
            </a: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pPr/>
              <a:t>2022/5/19</a:t>
            </a:fld>
            <a:endParaRPr lang="zh-CN" altLang="en-US"/>
          </a:p>
        </p:txBody>
      </p:sp>
      <p:sp>
        <p:nvSpPr>
          <p:cNvPr id="6" name="页脚占位符 5"/>
          <p:cNvSpPr>
            <a:spLocks noGrp="1"/>
          </p:cNvSpPr>
          <p:nvPr>
            <p:ph type="ftr" sz="quarter" idx="11"/>
            <p:custDataLst>
              <p:tags r:id="rId5"/>
            </p:custDataLst>
          </p:nvPr>
        </p:nvSpPr>
        <p:spPr/>
        <p:txBody>
          <a:bodyPr/>
          <a:lstStyle/>
          <a:p>
            <a:r>
              <a:rPr lang="zh-CN" altLang="en-US"/>
              <a:t>北京工商大学经济学院经济系</a:t>
            </a:r>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pPr/>
              <a:t>2022/5/19</a:t>
            </a:fld>
            <a:endParaRPr lang="zh-CN" altLang="en-US"/>
          </a:p>
        </p:txBody>
      </p:sp>
      <p:sp>
        <p:nvSpPr>
          <p:cNvPr id="8" name="页脚占位符 7"/>
          <p:cNvSpPr>
            <a:spLocks noGrp="1"/>
          </p:cNvSpPr>
          <p:nvPr>
            <p:ph type="ftr" sz="quarter" idx="11"/>
            <p:custDataLst>
              <p:tags r:id="rId7"/>
            </p:custDataLst>
          </p:nvPr>
        </p:nvSpPr>
        <p:spPr/>
        <p:txBody>
          <a:bodyPr/>
          <a:lstStyle/>
          <a:p>
            <a:r>
              <a:rPr lang="zh-CN" altLang="en-US"/>
              <a:t>北京工商大学经济学院经济系</a:t>
            </a:r>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pPr/>
              <a:t>2022/5/19</a:t>
            </a:fld>
            <a:endParaRPr lang="zh-CN" altLang="en-US"/>
          </a:p>
        </p:txBody>
      </p:sp>
      <p:sp>
        <p:nvSpPr>
          <p:cNvPr id="4" name="页脚占位符 3"/>
          <p:cNvSpPr>
            <a:spLocks noGrp="1"/>
          </p:cNvSpPr>
          <p:nvPr>
            <p:ph type="ftr" sz="quarter" idx="11"/>
            <p:custDataLst>
              <p:tags r:id="rId3"/>
            </p:custDataLst>
          </p:nvPr>
        </p:nvSpPr>
        <p:spPr/>
        <p:txBody>
          <a:bodyPr/>
          <a:lstStyle/>
          <a:p>
            <a:r>
              <a:rPr lang="zh-CN" altLang="en-US"/>
              <a:t>北京工商大学经济学院经济系</a:t>
            </a: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pPr/>
              <a:t>2022/5/19</a:t>
            </a:fld>
            <a:endParaRPr lang="zh-CN" altLang="en-US"/>
          </a:p>
        </p:txBody>
      </p:sp>
      <p:sp>
        <p:nvSpPr>
          <p:cNvPr id="3" name="页脚占位符 2"/>
          <p:cNvSpPr>
            <a:spLocks noGrp="1"/>
          </p:cNvSpPr>
          <p:nvPr>
            <p:ph type="ftr" sz="quarter" idx="11"/>
            <p:custDataLst>
              <p:tags r:id="rId2"/>
            </p:custDataLst>
          </p:nvPr>
        </p:nvSpPr>
        <p:spPr/>
        <p:txBody>
          <a:bodyPr/>
          <a:lstStyle/>
          <a:p>
            <a:r>
              <a:rPr lang="zh-CN" altLang="en-US"/>
              <a:t>北京工商大学经济学院经济系</a:t>
            </a:r>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pPr/>
              <a:t>2022/5/19</a:t>
            </a:fld>
            <a:endParaRPr lang="zh-CN" altLang="en-US" dirty="0"/>
          </a:p>
        </p:txBody>
      </p:sp>
      <p:sp>
        <p:nvSpPr>
          <p:cNvPr id="6" name="页脚占位符 5"/>
          <p:cNvSpPr>
            <a:spLocks noGrp="1"/>
          </p:cNvSpPr>
          <p:nvPr>
            <p:ph type="ftr" sz="quarter" idx="11"/>
            <p:custDataLst>
              <p:tags r:id="rId4"/>
            </p:custDataLst>
          </p:nvPr>
        </p:nvSpPr>
        <p:spPr/>
        <p:txBody>
          <a:bodyPr/>
          <a:lstStyle/>
          <a:p>
            <a:r>
              <a:rPr lang="zh-CN" altLang="en-US" dirty="0"/>
              <a:t>北京工商大学经济学院经济系</a:t>
            </a:r>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pPr/>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2022/5/19</a:t>
            </a:fld>
            <a:endParaRPr lang="zh-CN" altLang="en-US"/>
          </a:p>
        </p:txBody>
      </p:sp>
      <p:sp>
        <p:nvSpPr>
          <p:cNvPr id="5" name="页脚占位符 4"/>
          <p:cNvSpPr>
            <a:spLocks noGrp="1"/>
          </p:cNvSpPr>
          <p:nvPr>
            <p:ph type="ftr" sz="quarter" idx="11"/>
            <p:custDataLst>
              <p:tags r:id="rId4"/>
            </p:custDataLst>
          </p:nvPr>
        </p:nvSpPr>
        <p:spPr/>
        <p:txBody>
          <a:bodyPr/>
          <a:lstStyle/>
          <a:p>
            <a:r>
              <a:rPr lang="zh-CN" altLang="en-US"/>
              <a:t>北京工商大学经济学院经济系</a:t>
            </a: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2022/5/19</a:t>
            </a:fld>
            <a:endParaRPr lang="zh-CN" altLang="en-US"/>
          </a:p>
        </p:txBody>
      </p:sp>
      <p:sp>
        <p:nvSpPr>
          <p:cNvPr id="5" name="页脚占位符 4"/>
          <p:cNvSpPr>
            <a:spLocks noGrp="1"/>
          </p:cNvSpPr>
          <p:nvPr>
            <p:ph type="ftr" sz="quarter" idx="11"/>
            <p:custDataLst>
              <p:tags r:id="rId4"/>
            </p:custDataLst>
          </p:nvPr>
        </p:nvSpPr>
        <p:spPr/>
        <p:txBody>
          <a:bodyPr/>
          <a:lstStyle/>
          <a:p>
            <a:r>
              <a:rPr lang="zh-CN" altLang="en-US"/>
              <a:t>北京工商大学经济学院经济系</a:t>
            </a: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pPr/>
              <a:t>2022/5/19</a:t>
            </a:fld>
            <a:endParaRPr lang="zh-CN" altLang="en-US"/>
          </a:p>
        </p:txBody>
      </p:sp>
      <p:sp>
        <p:nvSpPr>
          <p:cNvPr id="4" name="页脚占位符 3"/>
          <p:cNvSpPr>
            <a:spLocks noGrp="1"/>
          </p:cNvSpPr>
          <p:nvPr>
            <p:ph type="ftr" sz="quarter" idx="11"/>
            <p:custDataLst>
              <p:tags r:id="rId2"/>
            </p:custDataLst>
          </p:nvPr>
        </p:nvSpPr>
        <p:spPr/>
        <p:txBody>
          <a:bodyPr/>
          <a:lstStyle/>
          <a:p>
            <a:r>
              <a:rPr lang="zh-CN" altLang="en-US"/>
              <a:t>北京工商大学经济学院经济系</a:t>
            </a:r>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pPr/>
              <a:t>2022/5/19</a:t>
            </a:fld>
            <a:endParaRPr lang="zh-CN" altLang="en-US"/>
          </a:p>
        </p:txBody>
      </p:sp>
      <p:sp>
        <p:nvSpPr>
          <p:cNvPr id="4" name="页脚占位符 3"/>
          <p:cNvSpPr>
            <a:spLocks noGrp="1"/>
          </p:cNvSpPr>
          <p:nvPr>
            <p:ph type="ftr" sz="quarter" idx="11"/>
            <p:custDataLst>
              <p:tags r:id="rId2"/>
            </p:custDataLst>
          </p:nvPr>
        </p:nvSpPr>
        <p:spPr/>
        <p:txBody>
          <a:bodyPr/>
          <a:lstStyle/>
          <a:p>
            <a:r>
              <a:rPr lang="zh-CN" altLang="en-US"/>
              <a:t>北京工商大学经济学院经济系</a:t>
            </a:r>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2022/5/19</a:t>
            </a:fld>
            <a:endParaRPr lang="zh-CN" altLang="en-US"/>
          </a:p>
        </p:txBody>
      </p:sp>
      <p:sp>
        <p:nvSpPr>
          <p:cNvPr id="5" name="页脚占位符 4"/>
          <p:cNvSpPr>
            <a:spLocks noGrp="1"/>
          </p:cNvSpPr>
          <p:nvPr>
            <p:ph type="ftr" sz="quarter" idx="11"/>
            <p:custDataLst>
              <p:tags r:id="rId4"/>
            </p:custDataLst>
          </p:nvPr>
        </p:nvSpPr>
        <p:spPr/>
        <p:txBody>
          <a:bodyPr/>
          <a:lstStyle/>
          <a:p>
            <a:r>
              <a:rPr lang="zh-CN" altLang="en-US"/>
              <a:t>北京工商大学经济学院经济系</a:t>
            </a: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pPr/>
              <a:t>2022/5/19</a:t>
            </a:fld>
            <a:endParaRPr lang="zh-CN" altLang="en-US"/>
          </a:p>
        </p:txBody>
      </p:sp>
      <p:sp>
        <p:nvSpPr>
          <p:cNvPr id="6" name="页脚占位符 5"/>
          <p:cNvSpPr>
            <a:spLocks noGrp="1"/>
          </p:cNvSpPr>
          <p:nvPr>
            <p:ph type="ftr" sz="quarter" idx="11"/>
            <p:custDataLst>
              <p:tags r:id="rId5"/>
            </p:custDataLst>
          </p:nvPr>
        </p:nvSpPr>
        <p:spPr/>
        <p:txBody>
          <a:bodyPr/>
          <a:lstStyle/>
          <a:p>
            <a:r>
              <a:rPr lang="zh-CN" altLang="en-US"/>
              <a:t>北京工商大学经济学院经济系</a:t>
            </a:r>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pPr/>
              <a:t>2022/5/19</a:t>
            </a:fld>
            <a:endParaRPr lang="zh-CN" altLang="en-US"/>
          </a:p>
        </p:txBody>
      </p:sp>
      <p:sp>
        <p:nvSpPr>
          <p:cNvPr id="8" name="页脚占位符 7"/>
          <p:cNvSpPr>
            <a:spLocks noGrp="1"/>
          </p:cNvSpPr>
          <p:nvPr>
            <p:ph type="ftr" sz="quarter" idx="11"/>
            <p:custDataLst>
              <p:tags r:id="rId7"/>
            </p:custDataLst>
          </p:nvPr>
        </p:nvSpPr>
        <p:spPr/>
        <p:txBody>
          <a:bodyPr/>
          <a:lstStyle/>
          <a:p>
            <a:r>
              <a:rPr lang="zh-CN" altLang="en-US"/>
              <a:t>北京工商大学经济学院经济系</a:t>
            </a:r>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pPr/>
              <a:t>2022/5/19</a:t>
            </a:fld>
            <a:endParaRPr lang="zh-CN" altLang="en-US"/>
          </a:p>
        </p:txBody>
      </p:sp>
      <p:sp>
        <p:nvSpPr>
          <p:cNvPr id="4" name="页脚占位符 3"/>
          <p:cNvSpPr>
            <a:spLocks noGrp="1"/>
          </p:cNvSpPr>
          <p:nvPr>
            <p:ph type="ftr" sz="quarter" idx="11"/>
            <p:custDataLst>
              <p:tags r:id="rId3"/>
            </p:custDataLst>
          </p:nvPr>
        </p:nvSpPr>
        <p:spPr/>
        <p:txBody>
          <a:bodyPr/>
          <a:lstStyle/>
          <a:p>
            <a:r>
              <a:rPr lang="zh-CN" altLang="en-US"/>
              <a:t>北京工商大学经济学院经济系</a:t>
            </a: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pPr/>
              <a:t>2022/5/19</a:t>
            </a:fld>
            <a:endParaRPr lang="zh-CN" altLang="en-US"/>
          </a:p>
        </p:txBody>
      </p:sp>
      <p:sp>
        <p:nvSpPr>
          <p:cNvPr id="3" name="页脚占位符 2"/>
          <p:cNvSpPr>
            <a:spLocks noGrp="1"/>
          </p:cNvSpPr>
          <p:nvPr>
            <p:ph type="ftr" sz="quarter" idx="11"/>
            <p:custDataLst>
              <p:tags r:id="rId2"/>
            </p:custDataLst>
          </p:nvPr>
        </p:nvSpPr>
        <p:spPr/>
        <p:txBody>
          <a:bodyPr/>
          <a:lstStyle/>
          <a:p>
            <a:r>
              <a:rPr lang="zh-CN" altLang="en-US"/>
              <a:t>北京工商大学经济学院经济系</a:t>
            </a:r>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pPr/>
              <a:t>2022/5/19</a:t>
            </a:fld>
            <a:endParaRPr lang="zh-CN" altLang="en-US" dirty="0"/>
          </a:p>
        </p:txBody>
      </p:sp>
      <p:sp>
        <p:nvSpPr>
          <p:cNvPr id="6" name="页脚占位符 5"/>
          <p:cNvSpPr>
            <a:spLocks noGrp="1"/>
          </p:cNvSpPr>
          <p:nvPr>
            <p:ph type="ftr" sz="quarter" idx="11"/>
            <p:custDataLst>
              <p:tags r:id="rId4"/>
            </p:custDataLst>
          </p:nvPr>
        </p:nvSpPr>
        <p:spPr/>
        <p:txBody>
          <a:bodyPr/>
          <a:lstStyle/>
          <a:p>
            <a:r>
              <a:rPr lang="zh-CN" altLang="en-US" dirty="0"/>
              <a:t>北京工商大学经济学院经济系</a:t>
            </a:r>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pPr/>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2022/5/19</a:t>
            </a:fld>
            <a:endParaRPr lang="zh-CN" altLang="en-US"/>
          </a:p>
        </p:txBody>
      </p:sp>
      <p:sp>
        <p:nvSpPr>
          <p:cNvPr id="5" name="页脚占位符 4"/>
          <p:cNvSpPr>
            <a:spLocks noGrp="1"/>
          </p:cNvSpPr>
          <p:nvPr>
            <p:ph type="ftr" sz="quarter" idx="11"/>
            <p:custDataLst>
              <p:tags r:id="rId4"/>
            </p:custDataLst>
          </p:nvPr>
        </p:nvSpPr>
        <p:spPr/>
        <p:txBody>
          <a:bodyPr/>
          <a:lstStyle/>
          <a:p>
            <a:r>
              <a:rPr lang="zh-CN" altLang="en-US"/>
              <a:t>北京工商大学经济学院经济系</a:t>
            </a: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3.xml"/><Relationship Id="rId18" Type="http://schemas.openxmlformats.org/officeDocument/2006/relationships/tags" Target="../tags/tag68.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67.xml"/><Relationship Id="rId2" Type="http://schemas.openxmlformats.org/officeDocument/2006/relationships/slideLayout" Target="../slideLayouts/slideLayout13.xml"/><Relationship Id="rId16" Type="http://schemas.openxmlformats.org/officeDocument/2006/relationships/tags" Target="../tags/tag66.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5.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pPr/>
              <a:t>2022/5/19</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r>
              <a:rPr lang="zh-CN" altLang="en-US" dirty="0"/>
              <a:t>北京工商大学经济学院经济系</a:t>
            </a:r>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pPr/>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pPr/>
              <a:t>2022/5/19</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r>
              <a:rPr lang="zh-CN" altLang="en-US" dirty="0"/>
              <a:t>北京工商大学经济学院经济系</a:t>
            </a:r>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pPr/>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25.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13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ags" Target="../tags/tag13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13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ags" Target="../tags/tag13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13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140.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7.xml"/><Relationship Id="rId1" Type="http://schemas.openxmlformats.org/officeDocument/2006/relationships/tags" Target="../tags/tag141.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4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7.xml"/><Relationship Id="rId1" Type="http://schemas.openxmlformats.org/officeDocument/2006/relationships/tags" Target="../tags/tag143.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12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144.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7.xml"/><Relationship Id="rId1" Type="http://schemas.openxmlformats.org/officeDocument/2006/relationships/tags" Target="../tags/tag145.xml"/><Relationship Id="rId4" Type="http://schemas.openxmlformats.org/officeDocument/2006/relationships/image" Target="../media/image29.emf"/></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146.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8.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7.xml"/><Relationship Id="rId1" Type="http://schemas.openxmlformats.org/officeDocument/2006/relationships/tags" Target="../tags/tag149.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150.xml"/><Relationship Id="rId4" Type="http://schemas.openxmlformats.org/officeDocument/2006/relationships/chart" Target="../charts/char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7.xml"/><Relationship Id="rId1" Type="http://schemas.openxmlformats.org/officeDocument/2006/relationships/tags" Target="../tags/tag151.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5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8.xml"/><Relationship Id="rId1" Type="http://schemas.openxmlformats.org/officeDocument/2006/relationships/tags" Target="../tags/tag12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4.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7.xml"/><Relationship Id="rId1" Type="http://schemas.openxmlformats.org/officeDocument/2006/relationships/tags" Target="../tags/tag155.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5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9.xml"/><Relationship Id="rId1" Type="http://schemas.openxmlformats.org/officeDocument/2006/relationships/tags" Target="../tags/tag158.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1.xml"/><Relationship Id="rId1" Type="http://schemas.openxmlformats.org/officeDocument/2006/relationships/tags" Target="../tags/tag160.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3.xml"/><Relationship Id="rId1" Type="http://schemas.openxmlformats.org/officeDocument/2006/relationships/tags" Target="../tags/tag16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4.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5.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128.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7.xml"/><Relationship Id="rId1" Type="http://schemas.openxmlformats.org/officeDocument/2006/relationships/vmlDrawing" Target="../drawings/vmlDrawing1.vml"/><Relationship Id="rId6" Type="http://schemas.openxmlformats.org/officeDocument/2006/relationships/image" Target="../media/image40.jpeg"/><Relationship Id="rId5" Type="http://schemas.openxmlformats.org/officeDocument/2006/relationships/image" Target="../media/image39.wmf"/><Relationship Id="rId4" Type="http://schemas.openxmlformats.org/officeDocument/2006/relationships/oleObject" Target="../embeddings/oleObject1.bin"/></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tags" Target="../tags/tag168.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69.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8.xml"/><Relationship Id="rId1" Type="http://schemas.openxmlformats.org/officeDocument/2006/relationships/tags" Target="../tags/tag129.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13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8.xml"/><Relationship Id="rId1" Type="http://schemas.openxmlformats.org/officeDocument/2006/relationships/tags" Target="../tags/tag13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13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1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演示文稿1_02"/>
          <p:cNvPicPr>
            <a:picLocks noChangeAspect="1"/>
          </p:cNvPicPr>
          <p:nvPr/>
        </p:nvPicPr>
        <p:blipFill>
          <a:blip r:embed="rId3" cstate="print">
            <a:lum bright="-30000" contrast="54000"/>
          </a:blip>
          <a:stretch>
            <a:fillRect/>
          </a:stretch>
        </p:blipFill>
        <p:spPr>
          <a:xfrm>
            <a:off x="0" y="-635"/>
            <a:ext cx="12192635" cy="6858635"/>
          </a:xfrm>
          <a:prstGeom prst="rect">
            <a:avLst/>
          </a:prstGeom>
          <a:solidFill>
            <a:schemeClr val="accent2"/>
          </a:solidFill>
          <a:ln>
            <a:noFill/>
          </a:ln>
        </p:spPr>
      </p:pic>
      <p:grpSp>
        <p:nvGrpSpPr>
          <p:cNvPr id="6" name="组合 5"/>
          <p:cNvGrpSpPr/>
          <p:nvPr/>
        </p:nvGrpSpPr>
        <p:grpSpPr>
          <a:xfrm>
            <a:off x="505460" y="469265"/>
            <a:ext cx="745490" cy="744220"/>
            <a:chOff x="796" y="739"/>
            <a:chExt cx="1174" cy="1172"/>
          </a:xfrm>
        </p:grpSpPr>
        <p:sp>
          <p:nvSpPr>
            <p:cNvPr id="3" name="椭圆 2"/>
            <p:cNvSpPr/>
            <p:nvPr/>
          </p:nvSpPr>
          <p:spPr>
            <a:xfrm>
              <a:off x="796" y="739"/>
              <a:ext cx="1175" cy="1173"/>
            </a:xfrm>
            <a:prstGeom prst="ellipse">
              <a:avLst/>
            </a:prstGeom>
            <a:solidFill>
              <a:schemeClr val="accent1">
                <a:alpha val="0"/>
              </a:schemeClr>
            </a:solidFill>
            <a:ln w="635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 name="椭圆 3"/>
            <p:cNvSpPr/>
            <p:nvPr/>
          </p:nvSpPr>
          <p:spPr>
            <a:xfrm>
              <a:off x="940" y="904"/>
              <a:ext cx="886" cy="844"/>
            </a:xfrm>
            <a:prstGeom prst="ellipse">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sp>
        <p:nvSpPr>
          <p:cNvPr id="7" name="文本框 6"/>
          <p:cNvSpPr txBox="1"/>
          <p:nvPr/>
        </p:nvSpPr>
        <p:spPr>
          <a:xfrm>
            <a:off x="964262" y="2531274"/>
            <a:ext cx="9450023" cy="2308324"/>
          </a:xfrm>
          <a:prstGeom prst="rect">
            <a:avLst/>
          </a:prstGeom>
          <a:noFill/>
        </p:spPr>
        <p:txBody>
          <a:bodyPr wrap="none" rtlCol="0">
            <a:spAutoFit/>
          </a:bodyPr>
          <a:lstStyle/>
          <a:p>
            <a:pPr algn="ctr" eaLnBrk="1" hangingPunct="1">
              <a:buClrTx/>
              <a:buSzTx/>
              <a:buFontTx/>
            </a:pPr>
            <a:r>
              <a:rPr lang="zh-CN" altLang="en-US" sz="7200" b="1"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7200" b="1"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8</a:t>
            </a:r>
            <a:r>
              <a:rPr lang="zh-CN" altLang="en-US" sz="7200" b="1"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7200" b="1"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7200" b="1"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a:t>
            </a:r>
            <a:endParaRPr lang="en-US" altLang="zh-CN" sz="7200" b="1"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endParaRPr>
          </a:p>
          <a:p>
            <a:pPr algn="ctr" eaLnBrk="1" hangingPunct="1">
              <a:buClrTx/>
              <a:buSzTx/>
              <a:buFontTx/>
            </a:pPr>
            <a:r>
              <a:rPr lang="zh-CN" altLang="en-US" sz="7200" b="1"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总产出和总收入的衡量</a:t>
            </a:r>
          </a:p>
        </p:txBody>
      </p:sp>
      <p:sp>
        <p:nvSpPr>
          <p:cNvPr id="22" name="矩形 21"/>
          <p:cNvSpPr/>
          <p:nvPr/>
        </p:nvSpPr>
        <p:spPr>
          <a:xfrm>
            <a:off x="770255" y="574040"/>
            <a:ext cx="4695190" cy="1072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1" hangingPunct="1">
              <a:buClrTx/>
              <a:buSzTx/>
              <a:buFontTx/>
            </a:pPr>
            <a:r>
              <a:rPr lang="en-US" altLang="zh-CN" sz="3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经济学导论第</a:t>
            </a:r>
            <a:r>
              <a:rPr lang="zh-CN" altLang="en-US" sz="3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八</a:t>
            </a:r>
            <a:r>
              <a:rPr lang="en-US" altLang="zh-CN" sz="3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章</a:t>
            </a:r>
            <a:endParaRPr lang="en-US" altLang="zh-CN" sz="3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12" name="灯片编号占位符 11"/>
          <p:cNvSpPr>
            <a:spLocks noGrp="1"/>
          </p:cNvSpPr>
          <p:nvPr>
            <p:ph type="sldNum" sz="quarter" idx="12"/>
          </p:nvPr>
        </p:nvSpPr>
        <p:spPr/>
        <p:txBody>
          <a:bodyPr/>
          <a:lstStyle/>
          <a:p>
            <a:fld id="{49AE70B2-8BF9-45C0-BB95-33D1B9D3A854}" type="slidenum">
              <a:rPr lang="zh-CN" altLang="en-US" smtClean="0">
                <a:solidFill>
                  <a:schemeClr val="bg1"/>
                </a:solidFill>
                <a:latin typeface="黑体" panose="02010609060101010101" pitchFamily="49" charset="-122"/>
                <a:ea typeface="黑体" panose="02010609060101010101" pitchFamily="49" charset="-122"/>
              </a:rPr>
              <a:pPr/>
              <a:t>1</a:t>
            </a:fld>
            <a:endParaRPr lang="zh-CN" altLang="en-US">
              <a:solidFill>
                <a:schemeClr val="bg1"/>
              </a:solidFill>
              <a:latin typeface="黑体" panose="02010609060101010101" pitchFamily="49" charset="-122"/>
              <a:ea typeface="黑体" panose="02010609060101010101" pitchFamily="49" charset="-122"/>
            </a:endParaRPr>
          </a:p>
        </p:txBody>
      </p:sp>
      <p:sp>
        <p:nvSpPr>
          <p:cNvPr id="13" name="页脚占位符 12"/>
          <p:cNvSpPr>
            <a:spLocks noGrp="1"/>
          </p:cNvSpPr>
          <p:nvPr>
            <p:ph type="ftr" sz="quarter" idx="11"/>
          </p:nvPr>
        </p:nvSpPr>
        <p:spPr>
          <a:xfrm>
            <a:off x="7759630" y="5997535"/>
            <a:ext cx="3960000" cy="316800"/>
          </a:xfrm>
        </p:spPr>
        <p:txBody>
          <a:bodyPr>
            <a:noAutofit/>
          </a:bodyPr>
          <a:lstStyle/>
          <a:p>
            <a:r>
              <a:rPr lang="zh-CN" altLang="en-US" sz="1600" dirty="0">
                <a:solidFill>
                  <a:schemeClr val="bg1"/>
                </a:solidFill>
                <a:latin typeface="黑体" panose="02010609060101010101" pitchFamily="49" charset="-122"/>
                <a:ea typeface="黑体" panose="02010609060101010101" pitchFamily="49" charset="-122"/>
              </a:rPr>
              <a:t>北京工商大学国际经管学院</a:t>
            </a:r>
          </a:p>
        </p:txBody>
      </p:sp>
      <p:pic>
        <p:nvPicPr>
          <p:cNvPr id="14" name="图片 13" descr="timg"/>
          <p:cNvPicPr>
            <a:picLocks noChangeAspect="1"/>
          </p:cNvPicPr>
          <p:nvPr/>
        </p:nvPicPr>
        <p:blipFill>
          <a:blip r:embed="rId4" cstate="print">
            <a:clrChange>
              <a:clrFrom>
                <a:srgbClr val="FFFFFF">
                  <a:alpha val="100000"/>
                </a:srgbClr>
              </a:clrFrom>
              <a:clrTo>
                <a:srgbClr val="FFFFFF">
                  <a:alpha val="100000"/>
                  <a:alpha val="0"/>
                </a:srgbClr>
              </a:clrTo>
            </a:clrChange>
          </a:blip>
          <a:stretch>
            <a:fillRect/>
          </a:stretch>
        </p:blipFill>
        <p:spPr>
          <a:xfrm>
            <a:off x="7759700" y="5902960"/>
            <a:ext cx="516890" cy="505460"/>
          </a:xfrm>
          <a:prstGeom prst="rect">
            <a:avLst/>
          </a:prstGeom>
        </p:spPr>
      </p:pic>
    </p:spTree>
    <p:custDataLst>
      <p:tags r:id="rId1"/>
    </p:custDataLst>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7" descr="fig0501m"/>
          <p:cNvPicPr>
            <a:picLocks noChangeAspect="1" noChangeArrowheads="1"/>
          </p:cNvPicPr>
          <p:nvPr/>
        </p:nvPicPr>
        <p:blipFill>
          <a:blip r:embed="rId3" cstate="print"/>
          <a:srcRect/>
          <a:stretch>
            <a:fillRect/>
          </a:stretch>
        </p:blipFill>
        <p:spPr bwMode="auto">
          <a:xfrm>
            <a:off x="1474838" y="913134"/>
            <a:ext cx="9081810" cy="5706759"/>
          </a:xfrm>
          <a:prstGeom prst="rect">
            <a:avLst/>
          </a:prstGeom>
          <a:noFill/>
        </p:spPr>
      </p:pic>
      <p:grpSp>
        <p:nvGrpSpPr>
          <p:cNvPr id="4"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10</a:t>
            </a:fld>
            <a:endParaRPr lang="zh-CN" altLang="en-US">
              <a:latin typeface="黑体" panose="02010609060101010101" pitchFamily="49" charset="-122"/>
              <a:ea typeface="黑体" panose="02010609060101010101" pitchFamily="49" charset="-122"/>
            </a:endParaRP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spTree>
    <p:custDataLst>
      <p:tags r:id="rId1"/>
    </p:custDataLst>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ttps://timgsa.baidu.com/timg?image&amp;quality=80&amp;size=b9999_10000&amp;sec=1600084795552&amp;di=77a2cacecb5c473d2587c18be17d1fad&amp;imgtype=0&amp;src=http%3A%2F%2F5b0988e595225.cdn.sohucs.com%2Fimages%2F20180426%2F3181987721bf4c75905edab22c41d681.jpg"/>
          <p:cNvPicPr>
            <a:picLocks noChangeAspect="1" noChangeArrowheads="1"/>
          </p:cNvPicPr>
          <p:nvPr/>
        </p:nvPicPr>
        <p:blipFill>
          <a:blip r:embed="rId3" cstate="print"/>
          <a:srcRect/>
          <a:stretch>
            <a:fillRect/>
          </a:stretch>
        </p:blipFill>
        <p:spPr bwMode="auto">
          <a:xfrm>
            <a:off x="1355755" y="3438904"/>
            <a:ext cx="10128003" cy="3153625"/>
          </a:xfrm>
          <a:prstGeom prst="rect">
            <a:avLst/>
          </a:prstGeom>
          <a:noFill/>
        </p:spPr>
      </p:pic>
      <p:grpSp>
        <p:nvGrpSpPr>
          <p:cNvPr id="21"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11</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108543"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的核算方法</a:t>
            </a:r>
            <a:endPar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 name="文本框 3"/>
          <p:cNvSpPr txBox="1"/>
          <p:nvPr/>
        </p:nvSpPr>
        <p:spPr>
          <a:xfrm>
            <a:off x="618213" y="2024400"/>
            <a:ext cx="1475084" cy="707886"/>
          </a:xfrm>
          <a:prstGeom prst="rect">
            <a:avLst/>
          </a:prstGeom>
          <a:noFill/>
        </p:spPr>
        <p:txBody>
          <a:bodyPr wrap="none" rtlCol="0" anchor="t">
            <a:spAutoFit/>
          </a:bodyPr>
          <a:lstStyle/>
          <a:p>
            <a:pPr marL="0" indent="0" eaLnBrk="1" hangingPunct="1">
              <a:buClr>
                <a:srgbClr val="333300"/>
              </a:buClr>
              <a:buNone/>
            </a:pPr>
            <a:r>
              <a:rPr lang="en-US" altLang="zh-CN" sz="2000" b="1" dirty="0">
                <a:latin typeface="黑体" panose="02010609060101010101" pitchFamily="49" charset="-122"/>
                <a:ea typeface="黑体" panose="02010609060101010101" pitchFamily="49" charset="-122"/>
                <a:cs typeface="黑体" panose="02010609060101010101" pitchFamily="49" charset="-122"/>
                <a:sym typeface="+mn-ea"/>
              </a:rPr>
              <a:t>1.</a:t>
            </a:r>
            <a:r>
              <a:rPr lang="zh-CN" altLang="en-US" sz="2000" b="1" dirty="0">
                <a:latin typeface="黑体" panose="02010609060101010101" pitchFamily="49" charset="-122"/>
                <a:ea typeface="黑体" panose="02010609060101010101" pitchFamily="49" charset="-122"/>
                <a:cs typeface="黑体" panose="02010609060101010101" pitchFamily="49" charset="-122"/>
                <a:sym typeface="+mn-ea"/>
              </a:rPr>
              <a:t>生产法</a:t>
            </a:r>
            <a:endParaRPr lang="en-US" altLang="zh-CN" sz="2000" b="1" dirty="0">
              <a:latin typeface="黑体" panose="02010609060101010101" pitchFamily="49" charset="-122"/>
              <a:ea typeface="黑体" panose="02010609060101010101" pitchFamily="49" charset="-122"/>
              <a:cs typeface="黑体" panose="02010609060101010101" pitchFamily="49" charset="-122"/>
              <a:sym typeface="+mn-ea"/>
            </a:endParaRPr>
          </a:p>
          <a:p>
            <a:pPr marL="0" indent="0" eaLnBrk="1" hangingPunct="1">
              <a:buClr>
                <a:srgbClr val="333300"/>
              </a:buClr>
              <a:buNone/>
            </a:pPr>
            <a:r>
              <a:rPr lang="zh-CN" altLang="en-US" sz="2000" b="1" dirty="0">
                <a:latin typeface="黑体" panose="02010609060101010101" pitchFamily="49" charset="-122"/>
                <a:ea typeface="黑体" panose="02010609060101010101" pitchFamily="49" charset="-122"/>
                <a:cs typeface="黑体" panose="02010609060101010101" pitchFamily="49" charset="-122"/>
                <a:sym typeface="+mn-ea"/>
              </a:rPr>
              <a:t>（部门法）</a:t>
            </a:r>
          </a:p>
        </p:txBody>
      </p:sp>
      <p:sp>
        <p:nvSpPr>
          <p:cNvPr id="5" name="文本框 4"/>
          <p:cNvSpPr txBox="1"/>
          <p:nvPr/>
        </p:nvSpPr>
        <p:spPr>
          <a:xfrm>
            <a:off x="2139673" y="1952219"/>
            <a:ext cx="8673508" cy="943528"/>
          </a:xfrm>
          <a:prstGeom prst="rect">
            <a:avLst/>
          </a:prstGeom>
          <a:noFill/>
        </p:spPr>
        <p:txBody>
          <a:bodyPr wrap="square" rtlCol="0" anchor="t">
            <a:spAutoFit/>
          </a:bodyPr>
          <a:lstStyle/>
          <a:p>
            <a:pPr algn="l">
              <a:lnSpc>
                <a:spcPct val="150000"/>
              </a:lnSpc>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通过加总一国企业生产出来的物品和劳务，就可以核算出该国的</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mn-ea"/>
            </a:endParaRPr>
          </a:p>
          <a:p>
            <a:pPr algn="l">
              <a:lnSpc>
                <a:spcPct val="150000"/>
              </a:lnSpc>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把各个企业生产的产品或服务的价值加起来，就可以得到总产出。</a:t>
            </a:r>
          </a:p>
        </p:txBody>
      </p:sp>
      <p:sp>
        <p:nvSpPr>
          <p:cNvPr id="14" name="文本框 13">
            <a:extLst>
              <a:ext uri="{FF2B5EF4-FFF2-40B4-BE49-F238E27FC236}">
                <a16:creationId xmlns:a16="http://schemas.microsoft.com/office/drawing/2014/main" id="{129D8B9E-A0DD-4AE5-BDEE-6FEAF33AA8EE}"/>
              </a:ext>
            </a:extLst>
          </p:cNvPr>
          <p:cNvSpPr txBox="1"/>
          <p:nvPr/>
        </p:nvSpPr>
        <p:spPr>
          <a:xfrm>
            <a:off x="5424444" y="456492"/>
            <a:ext cx="4540336" cy="707886"/>
          </a:xfrm>
          <a:prstGeom prst="rect">
            <a:avLst/>
          </a:prstGeom>
          <a:noFill/>
        </p:spPr>
        <p:txBody>
          <a:bodyPr wrap="square" rtlCol="0" anchor="t">
            <a:spAutoFit/>
          </a:bodyPr>
          <a:lstStyle/>
          <a:p>
            <a:pPr algn="l"/>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注意：最终产品价值总和</a:t>
            </a:r>
            <a:r>
              <a:rPr lang="zh-CN" altLang="en-US" sz="20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黑体" panose="02010609060101010101" pitchFamily="49" charset="-122"/>
                <a:sym typeface="+mn-ea"/>
              </a:rPr>
              <a:t>≠总价值之和</a:t>
            </a:r>
            <a:endParaRPr lang="en-US" altLang="zh-CN" sz="20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黑体" panose="02010609060101010101" pitchFamily="49" charset="-122"/>
              <a:sym typeface="+mn-ea"/>
            </a:endParaRPr>
          </a:p>
          <a:p>
            <a:pPr algn="ctr"/>
            <a:r>
              <a:rPr lang="zh-CN" altLang="en-US" sz="20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黑体" panose="02010609060101010101" pitchFamily="49" charset="-122"/>
                <a:sym typeface="+mn-ea"/>
              </a:rPr>
              <a:t>增加值的概念</a:t>
            </a:r>
            <a:endParaRPr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endParaRP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3250"/>
                                        </p:tgtEl>
                                        <p:attrNameLst>
                                          <p:attrName>style.visibility</p:attrName>
                                        </p:attrNameLst>
                                      </p:cBhvr>
                                      <p:to>
                                        <p:strVal val="visible"/>
                                      </p:to>
                                    </p:set>
                                    <p:anim calcmode="lin" valueType="num">
                                      <p:cBhvr additive="base">
                                        <p:cTn id="17" dur="500" fill="hold"/>
                                        <p:tgtEl>
                                          <p:spTgt spid="53250"/>
                                        </p:tgtEl>
                                        <p:attrNameLst>
                                          <p:attrName>ppt_x</p:attrName>
                                        </p:attrNameLst>
                                      </p:cBhvr>
                                      <p:tavLst>
                                        <p:tav tm="0">
                                          <p:val>
                                            <p:strVal val="#ppt_x"/>
                                          </p:val>
                                        </p:tav>
                                        <p:tav tm="100000">
                                          <p:val>
                                            <p:strVal val="#ppt_x"/>
                                          </p:val>
                                        </p:tav>
                                      </p:tavLst>
                                    </p:anim>
                                    <p:anim calcmode="lin" valueType="num">
                                      <p:cBhvr additive="base">
                                        <p:cTn id="18" dur="500" fill="hold"/>
                                        <p:tgtEl>
                                          <p:spTgt spid="5325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14" grpId="0"/>
      <p:bldP spid="1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12</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108543"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的核算方法</a:t>
            </a:r>
            <a:endPar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nvGrpSpPr>
          <p:cNvPr id="8" name="组合 15"/>
          <p:cNvGrpSpPr/>
          <p:nvPr/>
        </p:nvGrpSpPr>
        <p:grpSpPr>
          <a:xfrm>
            <a:off x="5356725" y="213171"/>
            <a:ext cx="4543004" cy="1345484"/>
            <a:chOff x="5976157" y="198423"/>
            <a:chExt cx="4543004" cy="1345484"/>
          </a:xfrm>
        </p:grpSpPr>
        <p:sp>
          <p:nvSpPr>
            <p:cNvPr id="14" name="任意多边形 13"/>
            <p:cNvSpPr/>
            <p:nvPr/>
          </p:nvSpPr>
          <p:spPr>
            <a:xfrm rot="21259185">
              <a:off x="5976157" y="198423"/>
              <a:ext cx="4543004" cy="1345484"/>
            </a:xfrm>
            <a:custGeom>
              <a:avLst/>
              <a:gdLst>
                <a:gd name="connsiteX0" fmla="*/ 1946787 w 2317458"/>
                <a:gd name="connsiteY0" fmla="*/ 825910 h 875216"/>
                <a:gd name="connsiteX1" fmla="*/ 1445342 w 2317458"/>
                <a:gd name="connsiteY1" fmla="*/ 825910 h 875216"/>
                <a:gd name="connsiteX2" fmla="*/ 1371600 w 2317458"/>
                <a:gd name="connsiteY2" fmla="*/ 811161 h 875216"/>
                <a:gd name="connsiteX3" fmla="*/ 1150375 w 2317458"/>
                <a:gd name="connsiteY3" fmla="*/ 781665 h 875216"/>
                <a:gd name="connsiteX4" fmla="*/ 530942 w 2317458"/>
                <a:gd name="connsiteY4" fmla="*/ 766916 h 875216"/>
                <a:gd name="connsiteX5" fmla="*/ 353962 w 2317458"/>
                <a:gd name="connsiteY5" fmla="*/ 737419 h 875216"/>
                <a:gd name="connsiteX6" fmla="*/ 309717 w 2317458"/>
                <a:gd name="connsiteY6" fmla="*/ 722671 h 875216"/>
                <a:gd name="connsiteX7" fmla="*/ 221226 w 2317458"/>
                <a:gd name="connsiteY7" fmla="*/ 663678 h 875216"/>
                <a:gd name="connsiteX8" fmla="*/ 147484 w 2317458"/>
                <a:gd name="connsiteY8" fmla="*/ 589936 h 875216"/>
                <a:gd name="connsiteX9" fmla="*/ 117987 w 2317458"/>
                <a:gd name="connsiteY9" fmla="*/ 545690 h 875216"/>
                <a:gd name="connsiteX10" fmla="*/ 73742 w 2317458"/>
                <a:gd name="connsiteY10" fmla="*/ 530942 h 875216"/>
                <a:gd name="connsiteX11" fmla="*/ 58994 w 2317458"/>
                <a:gd name="connsiteY11" fmla="*/ 486697 h 875216"/>
                <a:gd name="connsiteX12" fmla="*/ 0 w 2317458"/>
                <a:gd name="connsiteY12" fmla="*/ 368710 h 875216"/>
                <a:gd name="connsiteX13" fmla="*/ 14749 w 2317458"/>
                <a:gd name="connsiteY13" fmla="*/ 294968 h 875216"/>
                <a:gd name="connsiteX14" fmla="*/ 44246 w 2317458"/>
                <a:gd name="connsiteY14" fmla="*/ 250723 h 875216"/>
                <a:gd name="connsiteX15" fmla="*/ 162233 w 2317458"/>
                <a:gd name="connsiteY15" fmla="*/ 147484 h 875216"/>
                <a:gd name="connsiteX16" fmla="*/ 294968 w 2317458"/>
                <a:gd name="connsiteY16" fmla="*/ 73742 h 875216"/>
                <a:gd name="connsiteX17" fmla="*/ 368710 w 2317458"/>
                <a:gd name="connsiteY17" fmla="*/ 58994 h 875216"/>
                <a:gd name="connsiteX18" fmla="*/ 412955 w 2317458"/>
                <a:gd name="connsiteY18" fmla="*/ 44245 h 875216"/>
                <a:gd name="connsiteX19" fmla="*/ 471949 w 2317458"/>
                <a:gd name="connsiteY19" fmla="*/ 29497 h 875216"/>
                <a:gd name="connsiteX20" fmla="*/ 516194 w 2317458"/>
                <a:gd name="connsiteY20" fmla="*/ 14749 h 875216"/>
                <a:gd name="connsiteX21" fmla="*/ 648929 w 2317458"/>
                <a:gd name="connsiteY21" fmla="*/ 0 h 875216"/>
                <a:gd name="connsiteX22" fmla="*/ 1061884 w 2317458"/>
                <a:gd name="connsiteY22" fmla="*/ 14749 h 875216"/>
                <a:gd name="connsiteX23" fmla="*/ 1224117 w 2317458"/>
                <a:gd name="connsiteY23" fmla="*/ 44245 h 875216"/>
                <a:gd name="connsiteX24" fmla="*/ 1607575 w 2317458"/>
                <a:gd name="connsiteY24" fmla="*/ 73742 h 875216"/>
                <a:gd name="connsiteX25" fmla="*/ 1769807 w 2317458"/>
                <a:gd name="connsiteY25" fmla="*/ 88490 h 875216"/>
                <a:gd name="connsiteX26" fmla="*/ 1887794 w 2317458"/>
                <a:gd name="connsiteY26" fmla="*/ 117987 h 875216"/>
                <a:gd name="connsiteX27" fmla="*/ 1932039 w 2317458"/>
                <a:gd name="connsiteY27" fmla="*/ 162232 h 875216"/>
                <a:gd name="connsiteX28" fmla="*/ 2020529 w 2317458"/>
                <a:gd name="connsiteY28" fmla="*/ 191729 h 875216"/>
                <a:gd name="connsiteX29" fmla="*/ 2109020 w 2317458"/>
                <a:gd name="connsiteY29" fmla="*/ 250723 h 875216"/>
                <a:gd name="connsiteX30" fmla="*/ 2182762 w 2317458"/>
                <a:gd name="connsiteY30" fmla="*/ 339213 h 875216"/>
                <a:gd name="connsiteX31" fmla="*/ 2300749 w 2317458"/>
                <a:gd name="connsiteY31" fmla="*/ 471949 h 875216"/>
                <a:gd name="connsiteX32" fmla="*/ 2286000 w 2317458"/>
                <a:gd name="connsiteY32" fmla="*/ 663678 h 875216"/>
                <a:gd name="connsiteX33" fmla="*/ 2256504 w 2317458"/>
                <a:gd name="connsiteY33" fmla="*/ 707923 h 875216"/>
                <a:gd name="connsiteX34" fmla="*/ 2123768 w 2317458"/>
                <a:gd name="connsiteY34" fmla="*/ 752168 h 875216"/>
                <a:gd name="connsiteX35" fmla="*/ 2035278 w 2317458"/>
                <a:gd name="connsiteY35" fmla="*/ 781665 h 875216"/>
                <a:gd name="connsiteX36" fmla="*/ 1991033 w 2317458"/>
                <a:gd name="connsiteY36" fmla="*/ 796413 h 875216"/>
                <a:gd name="connsiteX37" fmla="*/ 1946787 w 2317458"/>
                <a:gd name="connsiteY37" fmla="*/ 811161 h 875216"/>
                <a:gd name="connsiteX38" fmla="*/ 1946787 w 2317458"/>
                <a:gd name="connsiteY38" fmla="*/ 825910 h 87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317458" h="875216">
                  <a:moveTo>
                    <a:pt x="1946787" y="825910"/>
                  </a:moveTo>
                  <a:cubicBezTo>
                    <a:pt x="1749561" y="875216"/>
                    <a:pt x="1872181" y="850301"/>
                    <a:pt x="1445342" y="825910"/>
                  </a:cubicBezTo>
                  <a:cubicBezTo>
                    <a:pt x="1420315" y="824480"/>
                    <a:pt x="1396263" y="815645"/>
                    <a:pt x="1371600" y="811161"/>
                  </a:cubicBezTo>
                  <a:cubicBezTo>
                    <a:pt x="1308286" y="799649"/>
                    <a:pt x="1209980" y="784002"/>
                    <a:pt x="1150375" y="781665"/>
                  </a:cubicBezTo>
                  <a:cubicBezTo>
                    <a:pt x="943997" y="773572"/>
                    <a:pt x="737420" y="771832"/>
                    <a:pt x="530942" y="766916"/>
                  </a:cubicBezTo>
                  <a:cubicBezTo>
                    <a:pt x="472658" y="758590"/>
                    <a:pt x="411479" y="751798"/>
                    <a:pt x="353962" y="737419"/>
                  </a:cubicBezTo>
                  <a:cubicBezTo>
                    <a:pt x="338880" y="733648"/>
                    <a:pt x="324465" y="727587"/>
                    <a:pt x="309717" y="722671"/>
                  </a:cubicBezTo>
                  <a:cubicBezTo>
                    <a:pt x="280220" y="703007"/>
                    <a:pt x="240890" y="693175"/>
                    <a:pt x="221226" y="663678"/>
                  </a:cubicBezTo>
                  <a:cubicBezTo>
                    <a:pt x="181897" y="604684"/>
                    <a:pt x="206478" y="629264"/>
                    <a:pt x="147484" y="589936"/>
                  </a:cubicBezTo>
                  <a:cubicBezTo>
                    <a:pt x="137652" y="575187"/>
                    <a:pt x="131828" y="556763"/>
                    <a:pt x="117987" y="545690"/>
                  </a:cubicBezTo>
                  <a:cubicBezTo>
                    <a:pt x="105848" y="535978"/>
                    <a:pt x="84735" y="541935"/>
                    <a:pt x="73742" y="530942"/>
                  </a:cubicBezTo>
                  <a:cubicBezTo>
                    <a:pt x="62749" y="519949"/>
                    <a:pt x="65427" y="500850"/>
                    <a:pt x="58994" y="486697"/>
                  </a:cubicBezTo>
                  <a:cubicBezTo>
                    <a:pt x="40799" y="446667"/>
                    <a:pt x="0" y="368710"/>
                    <a:pt x="0" y="368710"/>
                  </a:cubicBezTo>
                  <a:cubicBezTo>
                    <a:pt x="4916" y="344129"/>
                    <a:pt x="5947" y="318439"/>
                    <a:pt x="14749" y="294968"/>
                  </a:cubicBezTo>
                  <a:cubicBezTo>
                    <a:pt x="20973" y="278371"/>
                    <a:pt x="32898" y="264340"/>
                    <a:pt x="44246" y="250723"/>
                  </a:cubicBezTo>
                  <a:cubicBezTo>
                    <a:pt x="72218" y="217157"/>
                    <a:pt x="130359" y="169796"/>
                    <a:pt x="162233" y="147484"/>
                  </a:cubicBezTo>
                  <a:cubicBezTo>
                    <a:pt x="179413" y="135458"/>
                    <a:pt x="268176" y="82673"/>
                    <a:pt x="294968" y="73742"/>
                  </a:cubicBezTo>
                  <a:cubicBezTo>
                    <a:pt x="318749" y="65815"/>
                    <a:pt x="344391" y="65074"/>
                    <a:pt x="368710" y="58994"/>
                  </a:cubicBezTo>
                  <a:cubicBezTo>
                    <a:pt x="383792" y="55223"/>
                    <a:pt x="398007" y="48516"/>
                    <a:pt x="412955" y="44245"/>
                  </a:cubicBezTo>
                  <a:cubicBezTo>
                    <a:pt x="432445" y="38676"/>
                    <a:pt x="452459" y="35065"/>
                    <a:pt x="471949" y="29497"/>
                  </a:cubicBezTo>
                  <a:cubicBezTo>
                    <a:pt x="486897" y="25226"/>
                    <a:pt x="500859" y="17305"/>
                    <a:pt x="516194" y="14749"/>
                  </a:cubicBezTo>
                  <a:cubicBezTo>
                    <a:pt x="560106" y="7430"/>
                    <a:pt x="604684" y="4916"/>
                    <a:pt x="648929" y="0"/>
                  </a:cubicBezTo>
                  <a:cubicBezTo>
                    <a:pt x="786581" y="4916"/>
                    <a:pt x="924382" y="6661"/>
                    <a:pt x="1061884" y="14749"/>
                  </a:cubicBezTo>
                  <a:cubicBezTo>
                    <a:pt x="1121241" y="18241"/>
                    <a:pt x="1166202" y="36523"/>
                    <a:pt x="1224117" y="44245"/>
                  </a:cubicBezTo>
                  <a:cubicBezTo>
                    <a:pt x="1357897" y="62083"/>
                    <a:pt x="1469243" y="63496"/>
                    <a:pt x="1607575" y="73742"/>
                  </a:cubicBezTo>
                  <a:cubicBezTo>
                    <a:pt x="1661727" y="77753"/>
                    <a:pt x="1715730" y="83574"/>
                    <a:pt x="1769807" y="88490"/>
                  </a:cubicBezTo>
                  <a:cubicBezTo>
                    <a:pt x="1780440" y="90617"/>
                    <a:pt x="1868360" y="105031"/>
                    <a:pt x="1887794" y="117987"/>
                  </a:cubicBezTo>
                  <a:cubicBezTo>
                    <a:pt x="1905148" y="129556"/>
                    <a:pt x="1913806" y="152103"/>
                    <a:pt x="1932039" y="162232"/>
                  </a:cubicBezTo>
                  <a:cubicBezTo>
                    <a:pt x="1959218" y="177332"/>
                    <a:pt x="2020529" y="191729"/>
                    <a:pt x="2020529" y="191729"/>
                  </a:cubicBezTo>
                  <a:cubicBezTo>
                    <a:pt x="2161682" y="332879"/>
                    <a:pt x="1980951" y="165343"/>
                    <a:pt x="2109020" y="250723"/>
                  </a:cubicBezTo>
                  <a:cubicBezTo>
                    <a:pt x="2164041" y="287404"/>
                    <a:pt x="2143189" y="294693"/>
                    <a:pt x="2182762" y="339213"/>
                  </a:cubicBezTo>
                  <a:cubicBezTo>
                    <a:pt x="2317458" y="490745"/>
                    <a:pt x="2233805" y="371532"/>
                    <a:pt x="2300749" y="471949"/>
                  </a:cubicBezTo>
                  <a:cubicBezTo>
                    <a:pt x="2295833" y="535859"/>
                    <a:pt x="2297813" y="600677"/>
                    <a:pt x="2286000" y="663678"/>
                  </a:cubicBezTo>
                  <a:cubicBezTo>
                    <a:pt x="2282733" y="681100"/>
                    <a:pt x="2269038" y="695389"/>
                    <a:pt x="2256504" y="707923"/>
                  </a:cubicBezTo>
                  <a:cubicBezTo>
                    <a:pt x="2211122" y="753304"/>
                    <a:pt x="2189682" y="735689"/>
                    <a:pt x="2123768" y="752168"/>
                  </a:cubicBezTo>
                  <a:cubicBezTo>
                    <a:pt x="2093604" y="759709"/>
                    <a:pt x="2064775" y="771833"/>
                    <a:pt x="2035278" y="781665"/>
                  </a:cubicBezTo>
                  <a:lnTo>
                    <a:pt x="1991033" y="796413"/>
                  </a:lnTo>
                  <a:cubicBezTo>
                    <a:pt x="1976284" y="801329"/>
                    <a:pt x="1962333" y="811161"/>
                    <a:pt x="1946787" y="811161"/>
                  </a:cubicBezTo>
                  <a:lnTo>
                    <a:pt x="1946787" y="825910"/>
                  </a:lnTo>
                  <a:close/>
                </a:path>
              </a:pathLst>
            </a:cu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6268064" y="648930"/>
              <a:ext cx="4031873" cy="400110"/>
            </a:xfrm>
            <a:prstGeom prst="rect">
              <a:avLst/>
            </a:prstGeom>
            <a:noFill/>
          </p:spPr>
          <p:txBody>
            <a:bodyPr wrap="none" rtlCol="0">
              <a:spAutoFit/>
            </a:bodyPr>
            <a:lstStyle/>
            <a:p>
              <a:r>
                <a:rPr lang="zh-CN" altLang="en-US" sz="2000" b="1" dirty="0">
                  <a:solidFill>
                    <a:schemeClr val="bg1">
                      <a:lumMod val="50000"/>
                    </a:schemeClr>
                  </a:solidFill>
                  <a:latin typeface="楷体" pitchFamily="49" charset="-122"/>
                  <a:ea typeface="楷体" pitchFamily="49" charset="-122"/>
                </a:rPr>
                <a:t>建议浏览国家统计局统计年鉴数据</a:t>
              </a:r>
            </a:p>
          </p:txBody>
        </p:sp>
      </p:grpSp>
      <p:pic>
        <p:nvPicPr>
          <p:cNvPr id="5" name="图片 4">
            <a:extLst>
              <a:ext uri="{FF2B5EF4-FFF2-40B4-BE49-F238E27FC236}">
                <a16:creationId xmlns:a16="http://schemas.microsoft.com/office/drawing/2014/main" id="{273F1B8B-C2A4-45EA-A96B-3EE74FE2C85C}"/>
              </a:ext>
            </a:extLst>
          </p:cNvPr>
          <p:cNvPicPr>
            <a:picLocks noChangeAspect="1"/>
          </p:cNvPicPr>
          <p:nvPr/>
        </p:nvPicPr>
        <p:blipFill>
          <a:blip r:embed="rId3"/>
          <a:stretch>
            <a:fillRect/>
          </a:stretch>
        </p:blipFill>
        <p:spPr>
          <a:xfrm>
            <a:off x="1167119" y="2091963"/>
            <a:ext cx="8963025" cy="2714625"/>
          </a:xfrm>
          <a:prstGeom prst="rect">
            <a:avLst/>
          </a:prstGeom>
        </p:spPr>
      </p:pic>
      <p:pic>
        <p:nvPicPr>
          <p:cNvPr id="12" name="图片 11">
            <a:extLst>
              <a:ext uri="{FF2B5EF4-FFF2-40B4-BE49-F238E27FC236}">
                <a16:creationId xmlns:a16="http://schemas.microsoft.com/office/drawing/2014/main" id="{519E9BD4-E5A4-4693-8DD9-6FA85AE90CED}"/>
              </a:ext>
            </a:extLst>
          </p:cNvPr>
          <p:cNvPicPr>
            <a:picLocks noChangeAspect="1"/>
          </p:cNvPicPr>
          <p:nvPr/>
        </p:nvPicPr>
        <p:blipFill>
          <a:blip r:embed="rId4"/>
          <a:stretch>
            <a:fillRect/>
          </a:stretch>
        </p:blipFill>
        <p:spPr>
          <a:xfrm>
            <a:off x="1151300" y="1817772"/>
            <a:ext cx="8994661" cy="4773528"/>
          </a:xfrm>
          <a:prstGeom prst="rect">
            <a:avLst/>
          </a:prstGeom>
        </p:spPr>
      </p:pic>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80">
                                          <p:stCondLst>
                                            <p:cond delay="0"/>
                                          </p:stCondLst>
                                        </p:cTn>
                                        <p:tgtEl>
                                          <p:spTgt spid="8"/>
                                        </p:tgtEl>
                                      </p:cBhvr>
                                    </p:animEffect>
                                    <p:anim calcmode="lin" valueType="num">
                                      <p:cBhvr>
                                        <p:cTn id="2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5" dur="26">
                                          <p:stCondLst>
                                            <p:cond delay="650"/>
                                          </p:stCondLst>
                                        </p:cTn>
                                        <p:tgtEl>
                                          <p:spTgt spid="8"/>
                                        </p:tgtEl>
                                      </p:cBhvr>
                                      <p:to x="100000" y="60000"/>
                                    </p:animScale>
                                    <p:animScale>
                                      <p:cBhvr>
                                        <p:cTn id="26" dur="166" decel="50000">
                                          <p:stCondLst>
                                            <p:cond delay="676"/>
                                          </p:stCondLst>
                                        </p:cTn>
                                        <p:tgtEl>
                                          <p:spTgt spid="8"/>
                                        </p:tgtEl>
                                      </p:cBhvr>
                                      <p:to x="100000" y="100000"/>
                                    </p:animScale>
                                    <p:animScale>
                                      <p:cBhvr>
                                        <p:cTn id="27" dur="26">
                                          <p:stCondLst>
                                            <p:cond delay="1312"/>
                                          </p:stCondLst>
                                        </p:cTn>
                                        <p:tgtEl>
                                          <p:spTgt spid="8"/>
                                        </p:tgtEl>
                                      </p:cBhvr>
                                      <p:to x="100000" y="80000"/>
                                    </p:animScale>
                                    <p:animScale>
                                      <p:cBhvr>
                                        <p:cTn id="28" dur="166" decel="50000">
                                          <p:stCondLst>
                                            <p:cond delay="1338"/>
                                          </p:stCondLst>
                                        </p:cTn>
                                        <p:tgtEl>
                                          <p:spTgt spid="8"/>
                                        </p:tgtEl>
                                      </p:cBhvr>
                                      <p:to x="100000" y="100000"/>
                                    </p:animScale>
                                    <p:animScale>
                                      <p:cBhvr>
                                        <p:cTn id="29" dur="26">
                                          <p:stCondLst>
                                            <p:cond delay="1642"/>
                                          </p:stCondLst>
                                        </p:cTn>
                                        <p:tgtEl>
                                          <p:spTgt spid="8"/>
                                        </p:tgtEl>
                                      </p:cBhvr>
                                      <p:to x="100000" y="90000"/>
                                    </p:animScale>
                                    <p:animScale>
                                      <p:cBhvr>
                                        <p:cTn id="30" dur="166" decel="50000">
                                          <p:stCondLst>
                                            <p:cond delay="1668"/>
                                          </p:stCondLst>
                                        </p:cTn>
                                        <p:tgtEl>
                                          <p:spTgt spid="8"/>
                                        </p:tgtEl>
                                      </p:cBhvr>
                                      <p:to x="100000" y="100000"/>
                                    </p:animScale>
                                    <p:animScale>
                                      <p:cBhvr>
                                        <p:cTn id="31" dur="26">
                                          <p:stCondLst>
                                            <p:cond delay="1808"/>
                                          </p:stCondLst>
                                        </p:cTn>
                                        <p:tgtEl>
                                          <p:spTgt spid="8"/>
                                        </p:tgtEl>
                                      </p:cBhvr>
                                      <p:to x="100000" y="95000"/>
                                    </p:animScale>
                                    <p:animScale>
                                      <p:cBhvr>
                                        <p:cTn id="32"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13</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108543"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的核算方法</a:t>
            </a:r>
            <a:endPar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id="{34CBF23F-D642-40F1-8FEB-7FDBF6AF3DDF}"/>
              </a:ext>
            </a:extLst>
          </p:cNvPr>
          <p:cNvPicPr>
            <a:picLocks noChangeAspect="1"/>
          </p:cNvPicPr>
          <p:nvPr/>
        </p:nvPicPr>
        <p:blipFill>
          <a:blip r:embed="rId3"/>
          <a:stretch>
            <a:fillRect/>
          </a:stretch>
        </p:blipFill>
        <p:spPr>
          <a:xfrm>
            <a:off x="1134789" y="1872615"/>
            <a:ext cx="9576391" cy="4422607"/>
          </a:xfrm>
          <a:prstGeom prst="rect">
            <a:avLst/>
          </a:prstGeom>
        </p:spPr>
      </p:pic>
    </p:spTree>
    <p:custDataLst>
      <p:tags r:id="rId1"/>
    </p:custDataLst>
    <p:extLst>
      <p:ext uri="{BB962C8B-B14F-4D97-AF65-F5344CB8AC3E}">
        <p14:creationId xmlns:p14="http://schemas.microsoft.com/office/powerpoint/2010/main" val="1909196818"/>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14</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108543"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的核算方法</a:t>
            </a:r>
            <a:endPar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 name="文本框 3"/>
          <p:cNvSpPr txBox="1"/>
          <p:nvPr/>
        </p:nvSpPr>
        <p:spPr>
          <a:xfrm>
            <a:off x="1189990" y="1870956"/>
            <a:ext cx="1218603" cy="400110"/>
          </a:xfrm>
          <a:prstGeom prst="rect">
            <a:avLst/>
          </a:prstGeom>
          <a:noFill/>
        </p:spPr>
        <p:txBody>
          <a:bodyPr wrap="none" rtlCol="0" anchor="t">
            <a:spAutoFit/>
          </a:bodyPr>
          <a:lstStyle/>
          <a:p>
            <a:pPr marL="0" indent="0" eaLnBrk="1" hangingPunct="1">
              <a:spcBef>
                <a:spcPct val="100000"/>
              </a:spcBef>
              <a:buClr>
                <a:srgbClr val="333300"/>
              </a:buClr>
              <a:buNone/>
            </a:pPr>
            <a:r>
              <a:rPr lang="en-US" altLang="zh-CN" sz="2000" b="1" dirty="0">
                <a:latin typeface="黑体" panose="02010609060101010101" pitchFamily="49" charset="-122"/>
                <a:ea typeface="黑体" panose="02010609060101010101" pitchFamily="49" charset="-122"/>
                <a:cs typeface="黑体" panose="02010609060101010101" pitchFamily="49" charset="-122"/>
                <a:sym typeface="+mn-ea"/>
              </a:rPr>
              <a:t>2.</a:t>
            </a:r>
            <a:r>
              <a:rPr lang="zh-CN" altLang="en-US" sz="2000" b="1" dirty="0">
                <a:latin typeface="黑体" panose="02010609060101010101" pitchFamily="49" charset="-122"/>
                <a:ea typeface="黑体" panose="02010609060101010101" pitchFamily="49" charset="-122"/>
                <a:cs typeface="黑体" panose="02010609060101010101" pitchFamily="49" charset="-122"/>
                <a:sym typeface="+mn-ea"/>
              </a:rPr>
              <a:t>支出法</a:t>
            </a:r>
          </a:p>
        </p:txBody>
      </p:sp>
      <p:sp>
        <p:nvSpPr>
          <p:cNvPr id="5" name="文本框 4"/>
          <p:cNvSpPr txBox="1"/>
          <p:nvPr/>
        </p:nvSpPr>
        <p:spPr>
          <a:xfrm>
            <a:off x="2432029" y="1915774"/>
            <a:ext cx="8855710" cy="400110"/>
          </a:xfrm>
          <a:prstGeom prst="rect">
            <a:avLst/>
          </a:prstGeom>
          <a:noFill/>
        </p:spPr>
        <p:txBody>
          <a:bodyPr wrap="square" rtlCol="0" anchor="t">
            <a:spAutoFit/>
          </a:bodyPr>
          <a:lstStyle/>
          <a:p>
            <a:pPr algn="l"/>
            <a:r>
              <a:rPr sz="2000" dirty="0" err="1">
                <a:latin typeface="黑体" panose="02010609060101010101" pitchFamily="49" charset="-122"/>
                <a:ea typeface="黑体" panose="02010609060101010101" pitchFamily="49" charset="-122"/>
                <a:cs typeface="黑体" panose="02010609060101010101" pitchFamily="49" charset="-122"/>
                <a:sym typeface="+mn-ea"/>
              </a:rPr>
              <a:t>加总一定时期内四个部门在产品市场上购买最终产品和服务的支出来核算</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a:t>
            </a:r>
            <a:endParaRPr sz="2000" dirty="0">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14" name="Rectangle 3"/>
          <p:cNvSpPr txBox="1">
            <a:spLocks noChangeArrowheads="1"/>
          </p:cNvSpPr>
          <p:nvPr/>
        </p:nvSpPr>
        <p:spPr>
          <a:xfrm>
            <a:off x="1689068" y="2633424"/>
            <a:ext cx="10230029" cy="2592288"/>
          </a:xfrm>
          <a:prstGeom prst="rect">
            <a:avLst/>
          </a:prstGeom>
          <a:noFill/>
        </p:spPr>
        <p:style>
          <a:lnRef idx="3">
            <a:schemeClr val="lt1"/>
          </a:lnRef>
          <a:fillRef idx="1">
            <a:schemeClr val="accent6"/>
          </a:fillRef>
          <a:effectRef idx="1">
            <a:schemeClr val="accent6"/>
          </a:effectRef>
          <a:fontRef idx="minor">
            <a:schemeClr val="lt1"/>
          </a:fontRef>
        </p:style>
        <p:txBody>
          <a:bodyPr>
            <a:noAutofit/>
          </a:bodyPr>
          <a:lstStyle/>
          <a:p>
            <a:pPr marL="342900" marR="0" lvl="0" indent="-342900" algn="l" defTabSz="914400" rtl="0" eaLnBrk="1" fontAlgn="auto" latinLnBrk="0" hangingPunct="1">
              <a:lnSpc>
                <a:spcPct val="150000"/>
              </a:lnSpc>
              <a:spcBef>
                <a:spcPct val="50000"/>
              </a:spcBef>
              <a:spcAft>
                <a:spcPts val="0"/>
              </a:spcAft>
              <a:buClrTx/>
              <a:buSzTx/>
              <a:buFont typeface="Arial" pitchFamily="34" charset="0"/>
              <a:buNone/>
              <a:tabLst/>
              <a:defRPr/>
            </a:pPr>
            <a:r>
              <a:rPr kumimoji="0" lang="zh-CN" altLang="en-US" sz="20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itchFamily="49" charset="-122"/>
                <a:ea typeface="黑体" pitchFamily="49" charset="-122"/>
              </a:rPr>
              <a:t>（</a:t>
            </a:r>
            <a:r>
              <a:rPr kumimoji="0" lang="en-US" altLang="zh-CN" sz="20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itchFamily="49" charset="-122"/>
                <a:ea typeface="黑体" pitchFamily="49" charset="-122"/>
              </a:rPr>
              <a:t>1</a:t>
            </a:r>
            <a:r>
              <a:rPr kumimoji="0" lang="zh-CN" altLang="en-US" sz="20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itchFamily="49" charset="-122"/>
                <a:ea typeface="黑体" pitchFamily="49" charset="-122"/>
              </a:rPr>
              <a:t>）消费 </a:t>
            </a:r>
            <a:r>
              <a:rPr kumimoji="0" lang="en-US" altLang="zh-CN" sz="20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itchFamily="49" charset="-122"/>
                <a:ea typeface="黑体" pitchFamily="49" charset="-122"/>
              </a:rPr>
              <a:t>C </a:t>
            </a:r>
            <a:r>
              <a:rPr kumimoji="0" lang="zh-CN" altLang="en-US" sz="20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itchFamily="49" charset="-122"/>
                <a:ea typeface="黑体" pitchFamily="49" charset="-122"/>
              </a:rPr>
              <a:t>（</a:t>
            </a:r>
            <a:r>
              <a:rPr kumimoji="0" lang="en-US" altLang="zh-CN" sz="20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itchFamily="49" charset="-122"/>
                <a:ea typeface="黑体" pitchFamily="49" charset="-122"/>
              </a:rPr>
              <a:t>Consumption</a:t>
            </a:r>
            <a:r>
              <a:rPr kumimoji="0" lang="zh-CN" altLang="en-US" sz="20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itchFamily="49" charset="-122"/>
                <a:ea typeface="黑体" pitchFamily="49" charset="-122"/>
              </a:rPr>
              <a:t>）</a:t>
            </a:r>
            <a:endParaRPr kumimoji="0" lang="en-US" altLang="zh-CN"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itchFamily="49" charset="-122"/>
              <a:ea typeface="黑体" pitchFamily="49" charset="-122"/>
            </a:endParaRPr>
          </a:p>
          <a:p>
            <a:pPr marL="342900" lvl="0" indent="-342900">
              <a:lnSpc>
                <a:spcPct val="150000"/>
              </a:lnSpc>
              <a:spcBef>
                <a:spcPct val="50000"/>
              </a:spcBef>
              <a:defRPr/>
            </a:pPr>
            <a:r>
              <a:rPr kumimoji="0" lang="en-US" altLang="zh-CN"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itchFamily="49" charset="-122"/>
                <a:ea typeface="黑体" pitchFamily="49" charset="-122"/>
              </a:rPr>
              <a:t>  ① </a:t>
            </a:r>
            <a:r>
              <a:rPr kumimoji="0" lang="zh-CN" altLang="en-US"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itchFamily="49" charset="-122"/>
                <a:ea typeface="黑体" pitchFamily="49" charset="-122"/>
              </a:rPr>
              <a:t>耐用消费品（使用期限在</a:t>
            </a:r>
            <a:r>
              <a:rPr kumimoji="0" lang="en-US" altLang="zh-CN"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itchFamily="49" charset="-122"/>
                <a:ea typeface="黑体" pitchFamily="49" charset="-122"/>
              </a:rPr>
              <a:t>1</a:t>
            </a:r>
            <a:r>
              <a:rPr kumimoji="0" lang="zh-CN" altLang="en-US"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itchFamily="49" charset="-122"/>
                <a:ea typeface="黑体" pitchFamily="49" charset="-122"/>
              </a:rPr>
              <a:t>年以上）：</a:t>
            </a:r>
            <a:r>
              <a:rPr lang="zh-CN" altLang="en-US" sz="2000" b="1" dirty="0">
                <a:solidFill>
                  <a:srgbClr val="00B050"/>
                </a:solidFill>
                <a:effectLst>
                  <a:outerShdw blurRad="38100" dist="38100" dir="2700000" algn="tl">
                    <a:srgbClr val="000000">
                      <a:alpha val="43137"/>
                    </a:srgbClr>
                  </a:outerShdw>
                </a:effectLst>
                <a:latin typeface="黑体" pitchFamily="49" charset="-122"/>
                <a:ea typeface="黑体" pitchFamily="49" charset="-122"/>
              </a:rPr>
              <a:t>小汽车</a:t>
            </a:r>
            <a:r>
              <a:rPr lang="zh-CN" altLang="en-US" sz="2000" b="1" dirty="0">
                <a:solidFill>
                  <a:schemeClr val="tx1"/>
                </a:solidFill>
                <a:effectLst>
                  <a:outerShdw blurRad="38100" dist="38100" dir="2700000" algn="tl">
                    <a:srgbClr val="000000">
                      <a:alpha val="43137"/>
                    </a:srgbClr>
                  </a:outerShdw>
                </a:effectLst>
                <a:latin typeface="黑体" pitchFamily="49" charset="-122"/>
                <a:ea typeface="黑体" pitchFamily="49" charset="-122"/>
              </a:rPr>
              <a:t>、电脑</a:t>
            </a:r>
            <a:r>
              <a:rPr kumimoji="0" lang="zh-CN" altLang="en-US"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itchFamily="49" charset="-122"/>
                <a:ea typeface="黑体" pitchFamily="49" charset="-122"/>
              </a:rPr>
              <a:t>、电视、洗衣机、空调等　</a:t>
            </a:r>
          </a:p>
          <a:p>
            <a:pPr marL="342900" marR="0" lvl="0" indent="-342900" algn="l" defTabSz="914400" rtl="0" eaLnBrk="1" fontAlgn="auto" latinLnBrk="0" hangingPunct="1">
              <a:lnSpc>
                <a:spcPct val="150000"/>
              </a:lnSpc>
              <a:spcBef>
                <a:spcPct val="50000"/>
              </a:spcBef>
              <a:spcAft>
                <a:spcPts val="0"/>
              </a:spcAft>
              <a:buClrTx/>
              <a:buSzTx/>
              <a:buFont typeface="Arial" pitchFamily="34" charset="0"/>
              <a:buNone/>
              <a:tabLst/>
              <a:defRPr/>
            </a:pPr>
            <a:r>
              <a:rPr kumimoji="0" lang="zh-CN" altLang="en-US"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itchFamily="49" charset="-122"/>
                <a:ea typeface="黑体" pitchFamily="49" charset="-122"/>
              </a:rPr>
              <a:t>  ② 非耐用消费品：食物、衣服、饮料、洗涤用品等</a:t>
            </a:r>
          </a:p>
          <a:p>
            <a:pPr marL="342900" marR="0" lvl="0" indent="-342900" algn="l" defTabSz="914400" rtl="0" eaLnBrk="1" fontAlgn="auto" latinLnBrk="0" hangingPunct="1">
              <a:lnSpc>
                <a:spcPct val="150000"/>
              </a:lnSpc>
              <a:spcBef>
                <a:spcPct val="50000"/>
              </a:spcBef>
              <a:spcAft>
                <a:spcPts val="0"/>
              </a:spcAft>
              <a:buClrTx/>
              <a:buSzTx/>
              <a:buFont typeface="Arial" pitchFamily="34" charset="0"/>
              <a:buNone/>
              <a:tabLst/>
              <a:defRPr/>
            </a:pPr>
            <a:r>
              <a:rPr kumimoji="0" lang="zh-CN" altLang="en-US"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itchFamily="49" charset="-122"/>
                <a:ea typeface="黑体" pitchFamily="49" charset="-122"/>
              </a:rPr>
              <a:t>  ③ 服务：医疗、教育、保险、旅游等</a:t>
            </a:r>
          </a:p>
        </p:txBody>
      </p:sp>
      <p:sp>
        <p:nvSpPr>
          <p:cNvPr id="15" name="AutoShape 4"/>
          <p:cNvSpPr>
            <a:spLocks noChangeArrowheads="1"/>
          </p:cNvSpPr>
          <p:nvPr/>
        </p:nvSpPr>
        <p:spPr bwMode="auto">
          <a:xfrm>
            <a:off x="4398275" y="5513108"/>
            <a:ext cx="5688632" cy="792113"/>
          </a:xfrm>
          <a:prstGeom prst="horizontalScroll">
            <a:avLst>
              <a:gd name="adj" fmla="val 12500"/>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2000" b="1" dirty="0">
                <a:solidFill>
                  <a:srgbClr val="FFFF66"/>
                </a:solidFill>
              </a:rPr>
              <a:t>居民购买住宅</a:t>
            </a:r>
            <a:r>
              <a:rPr lang="zh-CN" altLang="en-US" sz="2000" b="1" dirty="0">
                <a:solidFill>
                  <a:srgbClr val="F21C0C"/>
                </a:solidFill>
              </a:rPr>
              <a:t>不是消费</a:t>
            </a:r>
            <a:r>
              <a:rPr lang="zh-CN" altLang="en-US" sz="2000" b="1" dirty="0"/>
              <a:t>，应计入投资</a:t>
            </a: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14" grpId="0" build="p"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15</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108543"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的核算方法</a:t>
            </a:r>
            <a:endPar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16" name="图片 15">
            <a:extLst>
              <a:ext uri="{FF2B5EF4-FFF2-40B4-BE49-F238E27FC236}">
                <a16:creationId xmlns:a16="http://schemas.microsoft.com/office/drawing/2014/main" id="{4428A9D8-301E-4BBE-84E9-7874A045488F}"/>
              </a:ext>
            </a:extLst>
          </p:cNvPr>
          <p:cNvPicPr>
            <a:picLocks noChangeAspect="1"/>
          </p:cNvPicPr>
          <p:nvPr/>
        </p:nvPicPr>
        <p:blipFill>
          <a:blip r:embed="rId3"/>
          <a:stretch>
            <a:fillRect/>
          </a:stretch>
        </p:blipFill>
        <p:spPr>
          <a:xfrm>
            <a:off x="2466797" y="1753235"/>
            <a:ext cx="7272626" cy="4996512"/>
          </a:xfrm>
          <a:prstGeom prst="rect">
            <a:avLst/>
          </a:prstGeom>
        </p:spPr>
      </p:pic>
    </p:spTree>
    <p:custDataLst>
      <p:tags r:id="rId1"/>
    </p:custDataLst>
    <p:extLst>
      <p:ext uri="{BB962C8B-B14F-4D97-AF65-F5344CB8AC3E}">
        <p14:creationId xmlns:p14="http://schemas.microsoft.com/office/powerpoint/2010/main" val="4017964750"/>
      </p:ext>
    </p:ext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16</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108543"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的核算方法</a:t>
            </a:r>
            <a:endPar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5B6DB1AD-A2AC-4A6A-96EA-24E36D101BE4}"/>
              </a:ext>
            </a:extLst>
          </p:cNvPr>
          <p:cNvPicPr>
            <a:picLocks noChangeAspect="1"/>
          </p:cNvPicPr>
          <p:nvPr/>
        </p:nvPicPr>
        <p:blipFill>
          <a:blip r:embed="rId3"/>
          <a:stretch>
            <a:fillRect/>
          </a:stretch>
        </p:blipFill>
        <p:spPr>
          <a:xfrm>
            <a:off x="1520456" y="2024401"/>
            <a:ext cx="8014179" cy="4290000"/>
          </a:xfrm>
          <a:prstGeom prst="rect">
            <a:avLst/>
          </a:prstGeom>
        </p:spPr>
      </p:pic>
      <p:pic>
        <p:nvPicPr>
          <p:cNvPr id="9" name="图片 8">
            <a:extLst>
              <a:ext uri="{FF2B5EF4-FFF2-40B4-BE49-F238E27FC236}">
                <a16:creationId xmlns:a16="http://schemas.microsoft.com/office/drawing/2014/main" id="{F582D2CF-608F-49E0-ACC4-BB0F23819D32}"/>
              </a:ext>
            </a:extLst>
          </p:cNvPr>
          <p:cNvPicPr>
            <a:picLocks noChangeAspect="1"/>
          </p:cNvPicPr>
          <p:nvPr/>
        </p:nvPicPr>
        <p:blipFill>
          <a:blip r:embed="rId4"/>
          <a:stretch>
            <a:fillRect/>
          </a:stretch>
        </p:blipFill>
        <p:spPr>
          <a:xfrm>
            <a:off x="0" y="1891394"/>
            <a:ext cx="11577600" cy="4472690"/>
          </a:xfrm>
          <a:prstGeom prst="rect">
            <a:avLst/>
          </a:prstGeom>
        </p:spPr>
      </p:pic>
    </p:spTree>
    <p:custDataLst>
      <p:tags r:id="rId1"/>
    </p:custDataLst>
    <p:extLst>
      <p:ext uri="{BB962C8B-B14F-4D97-AF65-F5344CB8AC3E}">
        <p14:creationId xmlns:p14="http://schemas.microsoft.com/office/powerpoint/2010/main" val="310219688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17</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108543"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的核算方法</a:t>
            </a:r>
            <a:endPar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548497" y="2048510"/>
            <a:ext cx="6822440" cy="3969385"/>
          </a:xfrm>
          <a:prstGeom prst="rect">
            <a:avLst/>
          </a:prstGeom>
          <a:noFill/>
        </p:spPr>
        <p:txBody>
          <a:bodyPr wrap="square" rtlCol="0" anchor="t">
            <a:spAutoFit/>
          </a:bodyPr>
          <a:lstStyle/>
          <a:p>
            <a:pPr marL="342900" indent="-342900">
              <a:lnSpc>
                <a:spcPct val="150000"/>
              </a:lnSpc>
              <a:spcBef>
                <a:spcPct val="50000"/>
              </a:spcBef>
              <a:defRPr/>
            </a:pP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    （2）私人企业投资　I （Investment）</a:t>
            </a:r>
            <a:endPar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endParaRPr>
          </a:p>
          <a:p>
            <a:pPr marL="342900" marR="0" indent="-342900" algn="l" defTabSz="914400" eaLnBrk="1" fontAlgn="auto" hangingPunct="1">
              <a:lnSpc>
                <a:spcPct val="150000"/>
              </a:lnSpc>
              <a:spcBef>
                <a:spcPct val="35000"/>
              </a:spcBef>
              <a:spcAft>
                <a:spcPts val="0"/>
              </a:spcAft>
              <a:buClrTx/>
              <a:buSzTx/>
              <a:buFontTx/>
              <a:defRPr/>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①  固定资产投资</a:t>
            </a:r>
            <a:endParaRPr kumimoji="0" lang="zh-CN" altLang="en-US" sz="2000" kern="1200" cap="none" normalizeH="0" baseline="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342900" marR="0" indent="-342900" algn="l" defTabSz="914400" eaLnBrk="1" fontAlgn="auto" hangingPunct="1">
              <a:lnSpc>
                <a:spcPct val="150000"/>
              </a:lnSpc>
              <a:spcBef>
                <a:spcPct val="35000"/>
              </a:spcBef>
              <a:spcAft>
                <a:spcPts val="0"/>
              </a:spcAft>
              <a:buClrTx/>
              <a:buSzTx/>
              <a:buFontTx/>
              <a:defRPr/>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企业固定资产投资：厂房、设备</a:t>
            </a:r>
            <a:endParaRPr kumimoji="0" lang="zh-CN" altLang="en-US" sz="2000" kern="1200" cap="none" normalizeH="0" baseline="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342900" marR="0" indent="-342900" algn="l" defTabSz="914400" eaLnBrk="1" fontAlgn="auto" hangingPunct="1">
              <a:lnSpc>
                <a:spcPct val="150000"/>
              </a:lnSpc>
              <a:spcBef>
                <a:spcPct val="35000"/>
              </a:spcBef>
              <a:spcAft>
                <a:spcPts val="0"/>
              </a:spcAft>
              <a:buClrTx/>
              <a:buSzTx/>
              <a:buFontTx/>
              <a:defRPr/>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居民住宅投资：居民购买新建住房</a:t>
            </a:r>
            <a:endParaRPr kumimoji="0" lang="zh-CN" altLang="en-US" sz="2000" kern="1200" cap="none" normalizeH="0" baseline="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342900" marR="0" indent="-342900" algn="l" defTabSz="914400" eaLnBrk="1" fontAlgn="auto" hangingPunct="1">
              <a:lnSpc>
                <a:spcPct val="150000"/>
              </a:lnSpc>
              <a:spcBef>
                <a:spcPct val="35000"/>
              </a:spcBef>
              <a:spcAft>
                <a:spcPts val="0"/>
              </a:spcAft>
              <a:buClrTx/>
              <a:buSzTx/>
              <a:buFontTx/>
              <a:defRPr/>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②  存货投资</a:t>
            </a:r>
            <a:endParaRPr kumimoji="0" lang="zh-CN" altLang="en-US" sz="2000" kern="1200" cap="none" normalizeH="0" baseline="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342900" marR="0" indent="-342900" algn="l" defTabSz="914400" eaLnBrk="1" fontAlgn="auto" hangingPunct="1">
              <a:lnSpc>
                <a:spcPct val="150000"/>
              </a:lnSpc>
              <a:spcBef>
                <a:spcPct val="35000"/>
              </a:spcBef>
              <a:spcAft>
                <a:spcPts val="0"/>
              </a:spcAft>
              <a:buClrTx/>
              <a:buSzTx/>
              <a:buFontTx/>
              <a:defRPr/>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本期存货投资＝本期末存货－上期末存货</a:t>
            </a:r>
            <a:endParaRPr kumimoji="0" lang="zh-CN" altLang="en-US" sz="2000" kern="1200" cap="none" normalizeH="0" baseline="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342900" marR="0" indent="-342900" algn="l" defTabSz="914400" eaLnBrk="1" fontAlgn="auto" hangingPunct="1">
              <a:lnSpc>
                <a:spcPct val="150000"/>
              </a:lnSpc>
              <a:spcBef>
                <a:spcPct val="35000"/>
              </a:spcBef>
              <a:spcAft>
                <a:spcPts val="0"/>
              </a:spcAft>
              <a:buClrTx/>
              <a:buSzTx/>
              <a:buFontTx/>
              <a:defRPr/>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存货投资可为正或负</a:t>
            </a:r>
          </a:p>
        </p:txBody>
      </p:sp>
      <p:pic>
        <p:nvPicPr>
          <p:cNvPr id="50178" name="Picture 2" descr="https://ss2.bdstatic.com/70cFvnSh_Q1YnxGkpoWK1HF6hhy/it/u=2967064687,3582030839&amp;fm=26&amp;gp=0.jpg"/>
          <p:cNvPicPr>
            <a:picLocks noChangeAspect="1" noChangeArrowheads="1"/>
          </p:cNvPicPr>
          <p:nvPr/>
        </p:nvPicPr>
        <p:blipFill>
          <a:blip r:embed="rId3" cstate="print"/>
          <a:srcRect/>
          <a:stretch>
            <a:fillRect/>
          </a:stretch>
        </p:blipFill>
        <p:spPr bwMode="auto">
          <a:xfrm>
            <a:off x="6025434" y="206477"/>
            <a:ext cx="5048250" cy="2857500"/>
          </a:xfrm>
          <a:prstGeom prst="rect">
            <a:avLst/>
          </a:prstGeom>
          <a:noFill/>
        </p:spPr>
      </p:pic>
      <p:pic>
        <p:nvPicPr>
          <p:cNvPr id="50180" name="Picture 4" descr="https://ss3.bdstatic.com/70cFv8Sh_Q1YnxGkpoWK1HF6hhy/it/u=1242536876,4187924615&amp;fm=26&amp;gp=0.jpg"/>
          <p:cNvPicPr>
            <a:picLocks noChangeAspect="1" noChangeArrowheads="1"/>
          </p:cNvPicPr>
          <p:nvPr/>
        </p:nvPicPr>
        <p:blipFill>
          <a:blip r:embed="rId4" cstate="print"/>
          <a:srcRect/>
          <a:stretch>
            <a:fillRect/>
          </a:stretch>
        </p:blipFill>
        <p:spPr bwMode="auto">
          <a:xfrm>
            <a:off x="7055694" y="3288890"/>
            <a:ext cx="5136306" cy="2802194"/>
          </a:xfrm>
          <a:prstGeom prst="rect">
            <a:avLst/>
          </a:prstGeom>
          <a:noFill/>
        </p:spPr>
      </p:pic>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0178"/>
                                        </p:tgtEl>
                                        <p:attrNameLst>
                                          <p:attrName>style.visibility</p:attrName>
                                        </p:attrNameLst>
                                      </p:cBhvr>
                                      <p:to>
                                        <p:strVal val="visible"/>
                                      </p:to>
                                    </p:set>
                                    <p:animEffect transition="in" filter="blinds(horizontal)">
                                      <p:cBhvr>
                                        <p:cTn id="12" dur="500"/>
                                        <p:tgtEl>
                                          <p:spTgt spid="5017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0180"/>
                                        </p:tgtEl>
                                        <p:attrNameLst>
                                          <p:attrName>style.visibility</p:attrName>
                                        </p:attrNameLst>
                                      </p:cBhvr>
                                      <p:to>
                                        <p:strVal val="visible"/>
                                      </p:to>
                                    </p:set>
                                    <p:animEffect transition="in" filter="checkerboard(across)">
                                      <p:cBhvr>
                                        <p:cTn id="17" dur="500"/>
                                        <p:tgtEl>
                                          <p:spTgt spid="50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18</a:t>
            </a:fld>
            <a:endParaRPr lang="zh-CN" altLang="en-US">
              <a:latin typeface="黑体" panose="02010609060101010101" pitchFamily="49" charset="-122"/>
              <a:ea typeface="黑体" panose="02010609060101010101" pitchFamily="49" charset="-122"/>
            </a:endParaRPr>
          </a:p>
        </p:txBody>
      </p:sp>
      <p:sp>
        <p:nvSpPr>
          <p:cNvPr id="9" name="页脚占位符 8"/>
          <p:cNvSpPr>
            <a:spLocks noGrp="1"/>
          </p:cNvSpPr>
          <p:nvPr>
            <p:ph type="ftr" sz="quarter" idx="11"/>
          </p:nvPr>
        </p:nvSpPr>
        <p:spPr/>
        <p:txBody>
          <a:bodyPr/>
          <a:lstStyle/>
          <a:p>
            <a:r>
              <a:rPr lang="zh-CN" altLang="en-US">
                <a:latin typeface="黑体" panose="02010609060101010101" pitchFamily="49" charset="-122"/>
                <a:ea typeface="黑体" panose="02010609060101010101" pitchFamily="49" charset="-122"/>
              </a:rPr>
              <a:t>北京工商大学经济学院经济系</a:t>
            </a:r>
          </a:p>
        </p:txBody>
      </p:sp>
      <p:sp>
        <p:nvSpPr>
          <p:cNvPr id="10" name="文本框 9"/>
          <p:cNvSpPr txBox="1"/>
          <p:nvPr/>
        </p:nvSpPr>
        <p:spPr>
          <a:xfrm>
            <a:off x="401320" y="1250950"/>
            <a:ext cx="3108543"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的核算方法</a:t>
            </a:r>
            <a:endPar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12" name="Picture 36" descr="Fig2301"/>
          <p:cNvPicPr>
            <a:picLocks noChangeAspect="1" noChangeArrowheads="1"/>
          </p:cNvPicPr>
          <p:nvPr/>
        </p:nvPicPr>
        <p:blipFill>
          <a:blip r:embed="rId3" cstate="print"/>
          <a:srcRect/>
          <a:stretch>
            <a:fillRect/>
          </a:stretch>
        </p:blipFill>
        <p:spPr bwMode="auto">
          <a:xfrm>
            <a:off x="5295331" y="177421"/>
            <a:ext cx="6635456" cy="6444605"/>
          </a:xfrm>
          <a:prstGeom prst="rect">
            <a:avLst/>
          </a:prstGeom>
          <a:noFill/>
        </p:spPr>
      </p:pic>
      <p:sp>
        <p:nvSpPr>
          <p:cNvPr id="14" name="Rectangle 3"/>
          <p:cNvSpPr txBox="1">
            <a:spLocks noChangeArrowheads="1"/>
          </p:cNvSpPr>
          <p:nvPr/>
        </p:nvSpPr>
        <p:spPr>
          <a:xfrm>
            <a:off x="237033" y="1853444"/>
            <a:ext cx="4308085" cy="5004556"/>
          </a:xfrm>
          <a:prstGeom prst="rect">
            <a:avLst/>
          </a:prstGeom>
        </p:spPr>
        <p:txBody>
          <a:bodyPr/>
          <a:lstStyle/>
          <a:p>
            <a:pPr marL="285750" marR="0" lvl="1" indent="-285750" algn="r" defTabSz="914400" rtl="0" eaLnBrk="1" fontAlgn="auto" latinLnBrk="0" hangingPunct="1">
              <a:lnSpc>
                <a:spcPct val="200000"/>
              </a:lnSpc>
              <a:spcAft>
                <a:spcPts val="0"/>
              </a:spcAft>
              <a:buClrTx/>
              <a:buSzTx/>
              <a:buFont typeface="Arial" pitchFamily="34" charset="0"/>
              <a:buChar char="•"/>
              <a:tabLst/>
              <a:defRPr/>
            </a:pPr>
            <a:r>
              <a:rPr lang="zh-CN" altLang="en-US" b="1" dirty="0">
                <a:solidFill>
                  <a:srgbClr val="FF0000"/>
                </a:solidFill>
                <a:effectLst>
                  <a:outerShdw blurRad="38100" dist="38100" dir="2700000" algn="tl">
                    <a:srgbClr val="000000">
                      <a:alpha val="43137"/>
                    </a:srgbClr>
                  </a:outerShdw>
                </a:effectLst>
                <a:latin typeface="黑体" pitchFamily="49" charset="-122"/>
                <a:ea typeface="黑体" pitchFamily="49" charset="-122"/>
              </a:rPr>
              <a:t>净投资为两个时点上资本存量的差</a:t>
            </a:r>
            <a:endParaRPr lang="en-US" altLang="zh-CN" b="1" dirty="0">
              <a:solidFill>
                <a:srgbClr val="FF0000"/>
              </a:solidFill>
              <a:effectLst>
                <a:outerShdw blurRad="38100" dist="38100" dir="2700000" algn="tl">
                  <a:srgbClr val="000000">
                    <a:alpha val="43137"/>
                  </a:srgbClr>
                </a:outerShdw>
              </a:effectLst>
              <a:latin typeface="黑体" pitchFamily="49" charset="-122"/>
              <a:ea typeface="黑体" pitchFamily="49" charset="-122"/>
            </a:endParaRPr>
          </a:p>
          <a:p>
            <a:pPr marL="285750" marR="0" lvl="1" indent="-285750" algn="r" defTabSz="914400" rtl="0" eaLnBrk="1" fontAlgn="auto" latinLnBrk="0" hangingPunct="1">
              <a:lnSpc>
                <a:spcPct val="200000"/>
              </a:lnSpc>
              <a:spcAft>
                <a:spcPts val="0"/>
              </a:spcAft>
              <a:buClrTx/>
              <a:buSzTx/>
              <a:buFont typeface="Arial" pitchFamily="34" charset="0"/>
              <a:buChar char="•"/>
              <a:tabLst/>
              <a:defRPr/>
            </a:pPr>
            <a:r>
              <a:rPr lang="zh-CN" altLang="en-US" b="1" dirty="0">
                <a:solidFill>
                  <a:srgbClr val="FF0000"/>
                </a:solidFill>
                <a:effectLst>
                  <a:outerShdw blurRad="38100" dist="38100" dir="2700000" algn="tl">
                    <a:srgbClr val="000000">
                      <a:alpha val="43137"/>
                    </a:srgbClr>
                  </a:outerShdw>
                </a:effectLst>
                <a:latin typeface="黑体" pitchFamily="49" charset="-122"/>
                <a:ea typeface="黑体" pitchFamily="49" charset="-122"/>
              </a:rPr>
              <a:t>总投资</a:t>
            </a:r>
            <a:r>
              <a:rPr lang="en-US" altLang="zh-CN" b="1" dirty="0">
                <a:solidFill>
                  <a:srgbClr val="FF0000"/>
                </a:solidFill>
                <a:effectLst>
                  <a:outerShdw blurRad="38100" dist="38100" dir="2700000" algn="tl">
                    <a:srgbClr val="000000">
                      <a:alpha val="43137"/>
                    </a:srgbClr>
                  </a:outerShdw>
                </a:effectLst>
                <a:latin typeface="黑体" pitchFamily="49" charset="-122"/>
                <a:ea typeface="黑体" pitchFamily="49" charset="-122"/>
              </a:rPr>
              <a:t>=</a:t>
            </a:r>
            <a:r>
              <a:rPr lang="zh-CN" altLang="en-US" b="1" dirty="0">
                <a:solidFill>
                  <a:srgbClr val="FF0000"/>
                </a:solidFill>
                <a:effectLst>
                  <a:outerShdw blurRad="38100" dist="38100" dir="2700000" algn="tl">
                    <a:srgbClr val="000000">
                      <a:alpha val="43137"/>
                    </a:srgbClr>
                  </a:outerShdw>
                </a:effectLst>
                <a:latin typeface="黑体" pitchFamily="49" charset="-122"/>
                <a:ea typeface="黑体" pitchFamily="49" charset="-122"/>
              </a:rPr>
              <a:t>重置投资</a:t>
            </a:r>
            <a:r>
              <a:rPr lang="en-US" altLang="zh-CN" b="1" dirty="0">
                <a:solidFill>
                  <a:srgbClr val="FF0000"/>
                </a:solidFill>
                <a:effectLst>
                  <a:outerShdw blurRad="38100" dist="38100" dir="2700000" algn="tl">
                    <a:srgbClr val="000000">
                      <a:alpha val="43137"/>
                    </a:srgbClr>
                  </a:outerShdw>
                </a:effectLst>
                <a:latin typeface="黑体" pitchFamily="49" charset="-122"/>
                <a:ea typeface="黑体" pitchFamily="49" charset="-122"/>
              </a:rPr>
              <a:t>+</a:t>
            </a:r>
            <a:r>
              <a:rPr lang="zh-CN" altLang="en-US" b="1" dirty="0">
                <a:solidFill>
                  <a:srgbClr val="FF0000"/>
                </a:solidFill>
                <a:effectLst>
                  <a:outerShdw blurRad="38100" dist="38100" dir="2700000" algn="tl">
                    <a:srgbClr val="000000">
                      <a:alpha val="43137"/>
                    </a:srgbClr>
                  </a:outerShdw>
                </a:effectLst>
                <a:latin typeface="黑体" pitchFamily="49" charset="-122"/>
                <a:ea typeface="黑体" pitchFamily="49" charset="-122"/>
              </a:rPr>
              <a:t>净投资</a:t>
            </a:r>
            <a:endParaRPr lang="en-US" altLang="zh-CN" b="1" dirty="0">
              <a:solidFill>
                <a:srgbClr val="FF0000"/>
              </a:solidFill>
              <a:effectLst>
                <a:outerShdw blurRad="38100" dist="38100" dir="2700000" algn="tl">
                  <a:srgbClr val="000000">
                    <a:alpha val="43137"/>
                  </a:srgbClr>
                </a:outerShdw>
              </a:effectLst>
              <a:latin typeface="黑体" pitchFamily="49" charset="-122"/>
              <a:ea typeface="黑体" pitchFamily="49" charset="-122"/>
            </a:endParaRPr>
          </a:p>
          <a:p>
            <a:pPr marL="0" marR="0" lvl="1" algn="r" defTabSz="914400" rtl="0" eaLnBrk="1" fontAlgn="auto" latinLnBrk="0" hangingPunct="1">
              <a:lnSpc>
                <a:spcPct val="200000"/>
              </a:lnSpc>
              <a:spcAft>
                <a:spcPts val="0"/>
              </a:spcAft>
              <a:buClrTx/>
              <a:buSzTx/>
              <a:tabLst/>
              <a:defRPr/>
            </a:pPr>
            <a:r>
              <a:rPr kumimoji="0" lang="en-US" altLang="zh-CN"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itchFamily="49" charset="-122"/>
                <a:ea typeface="黑体" pitchFamily="49" charset="-122"/>
              </a:rPr>
              <a:t>      2000</a:t>
            </a:r>
            <a:r>
              <a:rPr kumimoji="0" lang="zh-CN" altLang="en-US"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itchFamily="49" charset="-122"/>
                <a:ea typeface="黑体" pitchFamily="49" charset="-122"/>
              </a:rPr>
              <a:t>年初，资本存量</a:t>
            </a:r>
            <a:r>
              <a:rPr kumimoji="0" lang="en-US" altLang="zh-CN"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itchFamily="49" charset="-122"/>
                <a:ea typeface="黑体" pitchFamily="49" charset="-122"/>
              </a:rPr>
              <a:t>K1</a:t>
            </a:r>
            <a:r>
              <a:rPr lang="en-US" altLang="zh-CN" b="1" dirty="0">
                <a:effectLst>
                  <a:outerShdw blurRad="38100" dist="38100" dir="2700000" algn="tl">
                    <a:srgbClr val="000000">
                      <a:alpha val="43137"/>
                    </a:srgbClr>
                  </a:outerShdw>
                </a:effectLst>
                <a:latin typeface="黑体" pitchFamily="49" charset="-122"/>
                <a:ea typeface="黑体" pitchFamily="49" charset="-122"/>
              </a:rPr>
              <a:t>=3</a:t>
            </a:r>
          </a:p>
          <a:p>
            <a:pPr marL="0" marR="0" lvl="1" algn="r" defTabSz="914400" rtl="0" eaLnBrk="1" fontAlgn="auto" latinLnBrk="0" hangingPunct="1">
              <a:lnSpc>
                <a:spcPct val="200000"/>
              </a:lnSpc>
              <a:spcAft>
                <a:spcPts val="0"/>
              </a:spcAft>
              <a:buClrTx/>
              <a:buSzTx/>
              <a:tabLst/>
              <a:defRPr/>
            </a:pPr>
            <a:r>
              <a:rPr lang="en-US" altLang="zh-CN" b="1" dirty="0">
                <a:effectLst>
                  <a:outerShdw blurRad="38100" dist="38100" dir="2700000" algn="tl">
                    <a:srgbClr val="000000">
                      <a:alpha val="43137"/>
                    </a:srgbClr>
                  </a:outerShdw>
                </a:effectLst>
                <a:latin typeface="黑体" pitchFamily="49" charset="-122"/>
                <a:ea typeface="黑体" pitchFamily="49" charset="-122"/>
              </a:rPr>
              <a:t>      2000</a:t>
            </a:r>
            <a:r>
              <a:rPr lang="zh-CN" altLang="en-US" b="1" dirty="0">
                <a:effectLst>
                  <a:outerShdw blurRad="38100" dist="38100" dir="2700000" algn="tl">
                    <a:srgbClr val="000000">
                      <a:alpha val="43137"/>
                    </a:srgbClr>
                  </a:outerShdw>
                </a:effectLst>
                <a:latin typeface="黑体" pitchFamily="49" charset="-122"/>
                <a:ea typeface="黑体" pitchFamily="49" charset="-122"/>
              </a:rPr>
              <a:t>年末，资本存量</a:t>
            </a:r>
            <a:r>
              <a:rPr lang="en-US" altLang="zh-CN" b="1" dirty="0">
                <a:effectLst>
                  <a:outerShdw blurRad="38100" dist="38100" dir="2700000" algn="tl">
                    <a:srgbClr val="000000">
                      <a:alpha val="43137"/>
                    </a:srgbClr>
                  </a:outerShdw>
                </a:effectLst>
                <a:latin typeface="黑体" pitchFamily="49" charset="-122"/>
                <a:ea typeface="黑体" pitchFamily="49" charset="-122"/>
              </a:rPr>
              <a:t>K2=4</a:t>
            </a:r>
          </a:p>
          <a:p>
            <a:pPr marL="0" marR="0" lvl="1" algn="r" defTabSz="914400" rtl="0" eaLnBrk="1" fontAlgn="auto" latinLnBrk="0" hangingPunct="1">
              <a:lnSpc>
                <a:spcPct val="200000"/>
              </a:lnSpc>
              <a:spcAft>
                <a:spcPts val="0"/>
              </a:spcAft>
              <a:buClrTx/>
              <a:buSzTx/>
              <a:tabLst/>
              <a:defRPr/>
            </a:pPr>
            <a:r>
              <a:rPr lang="en-US" altLang="zh-CN" b="1" dirty="0">
                <a:effectLst>
                  <a:outerShdw blurRad="38100" dist="38100" dir="2700000" algn="tl">
                    <a:srgbClr val="000000">
                      <a:alpha val="43137"/>
                    </a:srgbClr>
                  </a:outerShdw>
                </a:effectLst>
                <a:latin typeface="黑体" pitchFamily="49" charset="-122"/>
                <a:ea typeface="黑体" pitchFamily="49" charset="-122"/>
              </a:rPr>
              <a:t>        </a:t>
            </a:r>
            <a:r>
              <a:rPr lang="zh-CN" altLang="en-US" b="1" dirty="0">
                <a:solidFill>
                  <a:srgbClr val="7030A0"/>
                </a:solidFill>
                <a:effectLst>
                  <a:outerShdw blurRad="38100" dist="38100" dir="2700000" algn="tl">
                    <a:srgbClr val="000000">
                      <a:alpha val="43137"/>
                    </a:srgbClr>
                  </a:outerShdw>
                </a:effectLst>
                <a:latin typeface="黑体" pitchFamily="49" charset="-122"/>
                <a:ea typeface="黑体" pitchFamily="49" charset="-122"/>
              </a:rPr>
              <a:t>净投资</a:t>
            </a:r>
            <a:r>
              <a:rPr lang="en-US" altLang="zh-CN" b="1" dirty="0">
                <a:solidFill>
                  <a:srgbClr val="7030A0"/>
                </a:solidFill>
                <a:effectLst>
                  <a:outerShdw blurRad="38100" dist="38100" dir="2700000" algn="tl">
                    <a:srgbClr val="000000">
                      <a:alpha val="43137"/>
                    </a:srgbClr>
                  </a:outerShdw>
                </a:effectLst>
                <a:latin typeface="黑体" pitchFamily="49" charset="-122"/>
                <a:ea typeface="黑体" pitchFamily="49" charset="-122"/>
              </a:rPr>
              <a:t>=K2-K1=4-3=1</a:t>
            </a:r>
          </a:p>
          <a:p>
            <a:pPr marL="0" marR="0" lvl="1" algn="r" defTabSz="914400" rtl="0" eaLnBrk="1" fontAlgn="auto" latinLnBrk="0" hangingPunct="1">
              <a:lnSpc>
                <a:spcPct val="200000"/>
              </a:lnSpc>
              <a:spcAft>
                <a:spcPts val="0"/>
              </a:spcAft>
              <a:buClrTx/>
              <a:buSzTx/>
              <a:tabLst/>
              <a:defRPr/>
            </a:pPr>
            <a:r>
              <a:rPr kumimoji="0" lang="en-US" altLang="zh-CN" b="0" i="0" u="none" strike="noStrike" kern="1200" cap="none" spc="0" normalizeH="0" baseline="0" noProof="0" dirty="0">
                <a:ln>
                  <a:noFill/>
                </a:ln>
                <a:solidFill>
                  <a:schemeClr val="tx1"/>
                </a:solidFill>
                <a:effectLst/>
                <a:uLnTx/>
                <a:uFillTx/>
                <a:latin typeface="黑体" pitchFamily="49" charset="-122"/>
                <a:ea typeface="黑体" pitchFamily="49" charset="-122"/>
              </a:rPr>
              <a:t>           </a:t>
            </a:r>
            <a:r>
              <a:rPr kumimoji="0" lang="en-US" altLang="zh-CN"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rPr>
              <a:t>2000</a:t>
            </a:r>
            <a:r>
              <a:rPr kumimoji="0" lang="zh-CN" altLang="en-US"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rPr>
              <a:t>年期间折旧</a:t>
            </a:r>
            <a:r>
              <a:rPr lang="en-US" altLang="zh-CN" b="1" dirty="0">
                <a:solidFill>
                  <a:srgbClr val="FF0000"/>
                </a:solidFill>
                <a:effectLst>
                  <a:outerShdw blurRad="38100" dist="38100" dir="2700000" algn="tl">
                    <a:srgbClr val="000000">
                      <a:alpha val="43137"/>
                    </a:srgbClr>
                  </a:outerShdw>
                </a:effectLst>
                <a:latin typeface="黑体" pitchFamily="49" charset="-122"/>
                <a:ea typeface="黑体" pitchFamily="49" charset="-122"/>
              </a:rPr>
              <a:t>=1</a:t>
            </a:r>
          </a:p>
          <a:p>
            <a:pPr marL="0" marR="0" lvl="1" algn="r" defTabSz="914400" rtl="0" eaLnBrk="1" fontAlgn="auto" latinLnBrk="0" hangingPunct="1">
              <a:lnSpc>
                <a:spcPct val="200000"/>
              </a:lnSpc>
              <a:spcAft>
                <a:spcPts val="0"/>
              </a:spcAft>
              <a:buClrTx/>
              <a:buSzTx/>
              <a:tabLst/>
              <a:defRPr/>
            </a:pPr>
            <a:r>
              <a:rPr kumimoji="0" lang="en-US" altLang="zh-CN"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rPr>
              <a:t>           2000</a:t>
            </a:r>
            <a:r>
              <a:rPr kumimoji="0" lang="zh-CN" altLang="en-US"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rPr>
              <a:t>年重置投资</a:t>
            </a:r>
            <a:r>
              <a:rPr kumimoji="0" lang="en-US" altLang="zh-CN"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rPr>
              <a:t>=1</a:t>
            </a:r>
          </a:p>
          <a:p>
            <a:pPr marL="0" marR="0" lvl="1" algn="r" defTabSz="914400" rtl="0" eaLnBrk="1" fontAlgn="auto" latinLnBrk="0" hangingPunct="1">
              <a:lnSpc>
                <a:spcPct val="200000"/>
              </a:lnSpc>
              <a:spcAft>
                <a:spcPts val="0"/>
              </a:spcAft>
              <a:buClrTx/>
              <a:buSzTx/>
              <a:tabLst/>
              <a:defRPr/>
            </a:pPr>
            <a:r>
              <a:rPr kumimoji="0" lang="zh-CN" altLang="en-US" b="1" i="0" u="none" strike="noStrike" kern="1200" cap="none" spc="0" normalizeH="0" baseline="0" noProof="0" dirty="0">
                <a:ln>
                  <a:noFill/>
                </a:ln>
                <a:solidFill>
                  <a:srgbClr val="00B0F0"/>
                </a:solidFill>
                <a:effectLst>
                  <a:outerShdw blurRad="38100" dist="38100" dir="2700000" algn="tl">
                    <a:srgbClr val="000000">
                      <a:alpha val="43137"/>
                    </a:srgbClr>
                  </a:outerShdw>
                </a:effectLst>
                <a:uLnTx/>
                <a:uFillTx/>
                <a:latin typeface="黑体" pitchFamily="49" charset="-122"/>
                <a:ea typeface="黑体" pitchFamily="49" charset="-122"/>
              </a:rPr>
              <a:t>总投资</a:t>
            </a:r>
            <a:r>
              <a:rPr kumimoji="0" lang="en-US" altLang="zh-CN"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itchFamily="49" charset="-122"/>
                <a:ea typeface="黑体" pitchFamily="49" charset="-122"/>
              </a:rPr>
              <a:t>=</a:t>
            </a:r>
            <a:r>
              <a:rPr lang="zh-CN" altLang="en-US" b="1" noProof="0" dirty="0">
                <a:solidFill>
                  <a:srgbClr val="FF0000"/>
                </a:solidFill>
                <a:effectLst>
                  <a:outerShdw blurRad="38100" dist="38100" dir="2700000" algn="tl">
                    <a:srgbClr val="000000">
                      <a:alpha val="43137"/>
                    </a:srgbClr>
                  </a:outerShdw>
                </a:effectLst>
                <a:latin typeface="黑体" pitchFamily="49" charset="-122"/>
                <a:ea typeface="黑体" pitchFamily="49" charset="-122"/>
              </a:rPr>
              <a:t>重置投资</a:t>
            </a:r>
            <a:r>
              <a:rPr lang="en-US" altLang="zh-CN" b="1" noProof="0" dirty="0">
                <a:effectLst>
                  <a:outerShdw blurRad="38100" dist="38100" dir="2700000" algn="tl">
                    <a:srgbClr val="000000">
                      <a:alpha val="43137"/>
                    </a:srgbClr>
                  </a:outerShdw>
                </a:effectLst>
                <a:latin typeface="黑体" pitchFamily="49" charset="-122"/>
                <a:ea typeface="黑体" pitchFamily="49" charset="-122"/>
              </a:rPr>
              <a:t>+</a:t>
            </a:r>
            <a:r>
              <a:rPr lang="zh-CN" altLang="en-US" b="1" noProof="0" dirty="0">
                <a:solidFill>
                  <a:srgbClr val="7030A0"/>
                </a:solidFill>
                <a:effectLst>
                  <a:outerShdw blurRad="38100" dist="38100" dir="2700000" algn="tl">
                    <a:srgbClr val="000000">
                      <a:alpha val="43137"/>
                    </a:srgbClr>
                  </a:outerShdw>
                </a:effectLst>
                <a:latin typeface="黑体" pitchFamily="49" charset="-122"/>
                <a:ea typeface="黑体" pitchFamily="49" charset="-122"/>
              </a:rPr>
              <a:t>净投资</a:t>
            </a:r>
            <a:r>
              <a:rPr lang="en-US" altLang="zh-CN" b="1" noProof="0" dirty="0">
                <a:effectLst>
                  <a:outerShdw blurRad="38100" dist="38100" dir="2700000" algn="tl">
                    <a:srgbClr val="000000">
                      <a:alpha val="43137"/>
                    </a:srgbClr>
                  </a:outerShdw>
                </a:effectLst>
                <a:latin typeface="黑体" pitchFamily="49" charset="-122"/>
                <a:ea typeface="黑体" pitchFamily="49" charset="-122"/>
              </a:rPr>
              <a:t>=1+1=</a:t>
            </a:r>
            <a:r>
              <a:rPr kumimoji="0" lang="en-US" altLang="zh-CN"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黑体" pitchFamily="49" charset="-122"/>
                <a:ea typeface="黑体" pitchFamily="49" charset="-122"/>
              </a:rPr>
              <a:t>2</a:t>
            </a: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 calcmode="lin" valueType="num">
                                      <p:cBhvr additive="base">
                                        <p:cTn id="11"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 calcmode="lin" valueType="num">
                                      <p:cBhvr additive="base">
                                        <p:cTn id="17"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anim calcmode="lin" valueType="num">
                                      <p:cBhvr additive="base">
                                        <p:cTn id="21"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4">
                                            <p:txEl>
                                              <p:pRg st="4" end="4"/>
                                            </p:txEl>
                                          </p:spTgt>
                                        </p:tgtEl>
                                        <p:attrNameLst>
                                          <p:attrName>style.visibility</p:attrName>
                                        </p:attrNameLst>
                                      </p:cBhvr>
                                      <p:to>
                                        <p:strVal val="visible"/>
                                      </p:to>
                                    </p:set>
                                    <p:anim calcmode="lin" valueType="num">
                                      <p:cBhvr additive="base">
                                        <p:cTn id="25"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xEl>
                                              <p:pRg st="5" end="5"/>
                                            </p:txEl>
                                          </p:spTgt>
                                        </p:tgtEl>
                                        <p:attrNameLst>
                                          <p:attrName>style.visibility</p:attrName>
                                        </p:attrNameLst>
                                      </p:cBhvr>
                                      <p:to>
                                        <p:strVal val="visible"/>
                                      </p:to>
                                    </p:set>
                                    <p:anim calcmode="lin" valueType="num">
                                      <p:cBhvr additive="base">
                                        <p:cTn id="31"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xEl>
                                              <p:pRg st="6" end="6"/>
                                            </p:txEl>
                                          </p:spTgt>
                                        </p:tgtEl>
                                        <p:attrNameLst>
                                          <p:attrName>style.visibility</p:attrName>
                                        </p:attrNameLst>
                                      </p:cBhvr>
                                      <p:to>
                                        <p:strVal val="visible"/>
                                      </p:to>
                                    </p:set>
                                    <p:anim calcmode="lin" valueType="num">
                                      <p:cBhvr additive="base">
                                        <p:cTn id="35" dur="500" fill="hold"/>
                                        <p:tgtEl>
                                          <p:spTgt spid="1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4">
                                            <p:txEl>
                                              <p:pRg st="7" end="7"/>
                                            </p:txEl>
                                          </p:spTgt>
                                        </p:tgtEl>
                                        <p:attrNameLst>
                                          <p:attrName>style.visibility</p:attrName>
                                        </p:attrNameLst>
                                      </p:cBhvr>
                                      <p:to>
                                        <p:strVal val="visible"/>
                                      </p:to>
                                    </p:set>
                                    <p:anim calcmode="lin" valueType="num">
                                      <p:cBhvr additive="base">
                                        <p:cTn id="41" dur="500" fill="hold"/>
                                        <p:tgtEl>
                                          <p:spTgt spid="14">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66" name="Picture 14" descr="https://ss3.bdstatic.com/70cFv8Sh_Q1YnxGkpoWK1HF6hhy/it/u=1498463407,1659092288&amp;fm=26&amp;gp=0.jpg"/>
          <p:cNvPicPr>
            <a:picLocks noChangeAspect="1" noChangeArrowheads="1"/>
          </p:cNvPicPr>
          <p:nvPr/>
        </p:nvPicPr>
        <p:blipFill>
          <a:blip r:embed="rId3" cstate="print"/>
          <a:srcRect/>
          <a:stretch>
            <a:fillRect/>
          </a:stretch>
        </p:blipFill>
        <p:spPr bwMode="auto">
          <a:xfrm>
            <a:off x="9659170" y="4251936"/>
            <a:ext cx="2013155" cy="2168014"/>
          </a:xfrm>
          <a:prstGeom prst="rect">
            <a:avLst/>
          </a:prstGeom>
          <a:noFill/>
        </p:spPr>
      </p:pic>
      <p:grpSp>
        <p:nvGrpSpPr>
          <p:cNvPr id="21"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19</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108543"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的核算方法</a:t>
            </a:r>
            <a:endPar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文本框 4"/>
          <p:cNvSpPr txBox="1"/>
          <p:nvPr/>
        </p:nvSpPr>
        <p:spPr>
          <a:xfrm>
            <a:off x="714608" y="1791844"/>
            <a:ext cx="4681090" cy="481863"/>
          </a:xfrm>
          <a:prstGeom prst="rect">
            <a:avLst/>
          </a:prstGeom>
          <a:noFill/>
        </p:spPr>
        <p:txBody>
          <a:bodyPr wrap="none" rtlCol="0" anchor="t">
            <a:spAutoFit/>
          </a:bodyPr>
          <a:lstStyle/>
          <a:p>
            <a:pPr marL="342900" marR="0" indent="-342900" algn="l" defTabSz="914400" eaLnBrk="1" fontAlgn="auto" hangingPunct="1">
              <a:lnSpc>
                <a:spcPct val="150000"/>
              </a:lnSpc>
              <a:spcBef>
                <a:spcPct val="30000"/>
              </a:spcBef>
              <a:buClrTx/>
              <a:buSzTx/>
              <a:buFontTx/>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（3）</a:t>
            </a:r>
            <a:r>
              <a:rPr lang="zh-CN" altLang="en-US" sz="2000" dirty="0">
                <a:solidFill>
                  <a:schemeClr val="tx2">
                    <a:lumMod val="50000"/>
                    <a:lumOff val="50000"/>
                  </a:schemeClr>
                </a:solidFill>
                <a:latin typeface="黑体" panose="02010609060101010101" pitchFamily="49" charset="-122"/>
                <a:ea typeface="黑体" panose="02010609060101010101" pitchFamily="49" charset="-122"/>
                <a:cs typeface="黑体" panose="02010609060101010101" pitchFamily="49" charset="-122"/>
                <a:sym typeface="+mn-ea"/>
              </a:rPr>
              <a:t>政府支出 = </a:t>
            </a:r>
            <a:r>
              <a:rPr lang="zh-CN" altLang="en-US" sz="2000" b="1" dirty="0">
                <a:solidFill>
                  <a:schemeClr val="tx2">
                    <a:lumMod val="50000"/>
                    <a:lumOff val="50000"/>
                  </a:schemeClr>
                </a:solidFill>
                <a:effectLst>
                  <a:outerShdw blurRad="38100" dist="38100" dir="2700000" algn="tl">
                    <a:srgbClr val="000000">
                      <a:alpha val="43137"/>
                    </a:srgbClr>
                  </a:outerShdw>
                </a:effectLst>
                <a:latin typeface="黑体" pitchFamily="49" charset="-122"/>
                <a:ea typeface="黑体" pitchFamily="49" charset="-122"/>
                <a:sym typeface="+mn-ea"/>
              </a:rPr>
              <a:t>政府购买 </a:t>
            </a:r>
            <a:r>
              <a:rPr lang="zh-CN" altLang="en-US" sz="2000" dirty="0">
                <a:solidFill>
                  <a:schemeClr val="tx2">
                    <a:lumMod val="50000"/>
                    <a:lumOff val="50000"/>
                  </a:schemeClr>
                </a:solidFill>
                <a:latin typeface="黑体" panose="02010609060101010101" pitchFamily="49" charset="-122"/>
                <a:ea typeface="黑体" panose="02010609060101010101" pitchFamily="49" charset="-122"/>
                <a:cs typeface="黑体" panose="02010609060101010101" pitchFamily="49" charset="-122"/>
                <a:sym typeface="+mn-ea"/>
              </a:rPr>
              <a:t>+ 转移支付</a:t>
            </a:r>
          </a:p>
        </p:txBody>
      </p:sp>
      <p:sp>
        <p:nvSpPr>
          <p:cNvPr id="49154" name="AutoShape 2" descr="data:image/jpeg;base64,/9j/4AAQSkZJRgABAQAAAQABAAD/2wBDAAgGBgcGBQgHBwcJCQgKDBQNDAsLDBkSEw8UHRofHh0aHBwgJC4nICIsIxwcKDcpLDAxNDQ0Hyc5PTgyPC4zNDL/2wBDAQkJCQwLDBgNDRgyIRwhMjIyMjIyMjIyMjIyMjIyMjIyMjIyMjIyMjIyMjIyMjIyMjIyMjIyMjIyMjIyMjIyMjL/wAARCAEsAj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JWzn2OKcWb1qBXX+8Pzp5biraOGNRcuhIGPrQrk9agaULj34qpLePHIQACKOW5PtbM0t+0kHGO1KHHesj7Y7tzhT6UfaHJAD4FHIw+sNM1y654NMds81QMhKhgTnoeadbyHLqT1GRScXYPbX0LZpVODmmAkqM0pOKgObUmMgpwbjNVg2T0qYdKZrGbZKW4zUZb5s0H7opCOAaCnJsdninoaiHUU7cFoCMrMnzSE1DvJ/hx7mguB1ag15+xNuo3D1qHzl7c0eYO5AoDnJwaXNQBvRqcd394UiuYlzRUW73z9KCx556UBzEtJUAmJ6ZP0pjSkMcq+MckUCc0WSwpc1UDoVyHNN+0Bc4zt9aCXVS3LhYCjcDVVWeU8Dink+Wu5qAU769CcsBSbxVbzw68cUhfCHFBLq9iyz45qOD5YQMj8KribeuN3NMS5jVvL3cih7C9qXy4UUglUmoBMpbaT16GlYFOlK4+d7rYshwaNwqmXcULM27BI/Olcaqlzd7UBs1WMxU8qSPUULcI3AOD6Gi5SqIt0VXMpHcfnTHuQm3KkZOMd6d2PniW6KqG7RQSXUDsSetJ9tj2BiwIJwMdDRdj50XKKrJcqzADoRnd2p/m/Nt2tS5mCkiQvg8ikLE9BUKTxSKSrhscHHrUgdSMg8etTdj5kA6k0pOKiEy7mUkDHQ560151VejHntRzMG0ict7Um7jmohOpQMxCgmk85AAQwYMeuelFyW/Mf5oDYAqQNnpVctEp3BwTnGM1IXCjkc+lMSdtyYnIqIjB4JppkzyMgntURuUViG3KfpSuxykiYBj0NLlh2BqBZ9xOHyoHTac0PJsX5n2k9CaaIuuhNubuKXef7pqASFlyMsPVe9PDtjgNTBMl3Z6gj60b1HU1CJizYKOPqtKW9QeuORQO7Hl0/vU5XQ8B1z9ahfAzlGP0WoxOhfBVsgf3DTQuaz1LZYbsZpjyKi7mOBUBuFGNyspJwAVPNIHE2FG4ANyCMZA5osFyWO4SQ4B5zjvUuP9o1Wkd1QkAA+5FQ/aJnXA8tj6BxTsS5pF0sB/FSB1ZtobkdqplpgAAiscZIDDionvUQhCu1hjPNNK5Ln3NI5HoaYXYHBXP0rNa9AGA5FIL/v5wH4VSiyPaIqBjuBPNWTeOABVcIRnJAx60DHetXZnJHmJGuCx5pjncqnnk0nyc5HbtQrqcABmx0AWkKzGgMWwtP2/LxwVPNSpFI7cQsB2ZuKdJGIlJaYAn/ZouHKxFBMf40+IhXJb7uDmolWFv8AWTHGP4RgU/banKpKd33twbkCjcpIspNleAT/ALoo8xifuEfXiq8jxIwQPIz5+6HNMa6gVSDHuPoz5qeUu5b81y+AV/PNToWH3nH4Gs+G6Z2HlQ5XH8K5A/GleRyDtUMQcFQMkfhUtDjJpmizxrgFjnr1pn2lD3qkXEmNsRz3YnGaQAq2N6r9FzSZbm7l/wC0AL8uSPU0F2dD8wBPQjtVMMoOSGc+rNSB5R/GVH1FK4czLQVuhdm9ieKeX8tTtUDAqiXdhxKwb60EyMnJmOf9g/4UtB80i2k3zAuw+YcZ6VMHRurqfyrKKKCV53KOQc0M6cZG3pj60m0JVWjWDDJG7igui9XH51leYu4bQSx9T1q0iXDspMaquf4gM0rmsZt9CaSRiwCIxGCMnp9KhLy7Szwt8vIAPBqeQlCq7SMnqKhmcrExdyw24wgzmmipN2G26+cx3qy+m1jUrqkLDLM3+8c1gHUW2AE8KMMPemGUSSgBxjvnIC/jVpXMFUSVjbS8RmKKcnPpilgQ3NyQP9Wv3j6+1YyAT3Ahtg0jdyTgCuos7c29uqMct1Y+poaLpRlJ3exOqhQAOKrXo/dgk8A5NW6xr2XzbgopyPuj+tSjoqaRsSmZBkDjA6UwzbXjVRlWbDE9qoGVp0YAncWA4IzU8LsV2O4Y7yFY9RxVNHMmSyXlslx5IXc27FOuYVVdyALtOD2pbPT4mb7QX3k9GHFWXtNxY+YcM27BFK1ynC8bmfE3nbo9wyvcdquW85B8mbqOh9a5OLUWtrp3Y8lyG9+a24r/AHbWXqOQTUtNbhTeljWnicL8pyKriOVRumUFR3XkinR3hddwHH8Xt/8AWqw7SsqtHtPrn+lRc1cU3dFQStn92dy9xnmnhVmi3o3Xr/8AXpqkXErg+WrqvA7qff2qtctLGFUssUruFVlUkHPSqQnHQt+XMp+VwfWpFWXHO0fQVjXJ1LdzLIhUchcH8aost/HNmNpWJ6kt/wDXrTkb2MuZJ2sdG1v8gQEKo5AX1pU2Lb+WAHK8AHjNc5cz66sKu8bMo6qh+bHqcdqdpkou5WHmOtxt+63Gfp61LjYakdIFyiqMRlhyCentTAr7mAJBU4J7Vmi4uIMpI24D+FxtI+hoN2s2Y0laJmYgIGwTnuak0TRqiML0fIPJGMfjxUqTAOIydzH+LtWfFNGkOxwZJFBJYH7zCorS9+2XgtmtZIxsLFmUqB6fWpaLvZ6GldzPGo2gH61XN6FizIBx2B7VNLbxAFmbaMY3HtVEtGrF93yrn5iP/rURstyZXbHm+ibA2gnsGJqSOeIOUKvFtGQMYBz6flT0dJoXkygJXjPOKrK1wk4D7XT+6D/9aq07CcWupYADKkjICzHABGdooM23KqcAkYNPiuIChLbY+2c8VIGheDdGVdAcDByM5qW3fYpLS9ysHjmVlaWQuOqqeM+1PhjjkjO1WOGx8+40x5drhUAGfusTxjdSCZHuNsUoJ67VahsFbqTiONtxKKVGeQarT3dtACvzEYyMcippZ2hYkNuPcZpsm2ZsmIEBeQoBNEZLqDV1oV0vrbdxuDA429KuDUEUfMj49cVXMcG0nygxHVSvyhamWfYMlgwHRQMU+ZPYmKa3LgcSKCCORnGeahnRsA+YFUHJ4zn0qGS4iDHapVh1OCQPxFBumUjePl7MMnNMqT0FeQqpWSYEsO64qBGjW6M32hMtkBfSl+2QkDzJtrf3Wpk8SXBLoFJ+6GVc7T6mqWpm5XJRqsaO8cxBZD1x1+lBvIncuM7NuOVP8XJ/9BrDNq6y72gd2BDKSMdOea0xLehQ509iD1KyA/L9KpIXNJk7yWzOwKDGMg561FavbSOzgmEqcgsoXrxURvZlKq1hKmepbtSm7tSoQyIxPViuOffNJsVtbtGh5JIJEqHH+zTCU+YkW/y9TiqW6MMCHDY9HzSyybIWcOflGcUJhInMdvIBuhiXjqOP5VGmm2zjOT+DYqlb3kszHYqMQOuMUt5JduybFZQFxkHrVXl0J93qjVChRmOKPP0p+ZWUFWVR6BaqtqtmjACWMjOCc5I9OKadZtgwjRmPOCwXgGhczEnFFswmRSsjlgfTio109EzhmOf7zY/lWXPrMy7lCBQoBZi24DPSqZvCkvmS3xEgXOVySB6Yp2YnKNzXuUWJlCxKS3TBNVC6tu+Q/MMcHNQG6kWNLgjep4VmfaWz047VBBNO82IWWOTsApwKNVuZvV6FqQEF8En+HJ6Z+tSWVubgAsj+UMg7euasW1rISztDHuPDHJG4+tWUt7lVIEoUE5xksfpmpc+xcaWt2V105lIcIwHYu2T+lSS2Q3b5JlijJHyqOjfWpDbXZQI12T94ZCE9en5UwWdw0ew3ODuBZvLOWxS5mjX2ceiKx011bB85lDbgwYYP4VMmnxBsh5OP9qrcsUzRMBOf+Apz+pqrP58bKhuWAZsklFJ2/T0pqfcl07bIsr5gUAkqBwSQv5VVuIL13QxzYwcngCmBbqYcPMhH3iArE/4U14GZfIkmuXB64ZS36U+aIvZtkzvcRsqhd7twdzjH8qcbe4dV8yYJg/MinIPtUK2M0ZEkt+wbbhd6jK9+fWnS21zIgxfO4YEbuFFS2NRS3NOMJEu1I9o+gFRXRklXYmVH8TBtpFZZdHuQYLxXRV2yMzHA/HpmqiFo7gtDekLuLscs+4/l0qeZFNtqxqtbkB1aQCPGWUtkn6nrUIt4JZvKEcbHbuI28VluhKSs8smNuGPX5R/+umxTvdRi4juJQVOFYKq8Cobi3e5nZdUdJbwR2+diqCRg4FT+cR1NcrJO8mfNvJjlcfKfm/lUMzSSIqfaJmiypBPt05pqUUXzW2OnkiSVvmmlzzyGxj5aivri0gtys7liDkKrEE/lXOIZuc3MrfUrwKy7zUkhmZ455Jp26sx+U1pFqT0IlVt0Na6vIoW2FNq8Ekrjj0AqvaRS6rOY7ZAOMs/TC5qhpem3usTkoMxrjcWbpmvRNO02HTrZIolBKrhnI5ark4x23FSpOcrvRE9vaxW8SoiKuBjgVPRUc0yQRNJI6qijJZjgCsua53qKitBl3cx2se+RgM8AHvXNmbfAZ2OGbcwHf0qqdVl1TUSJdqwREttDdAO/vTrovIFeN2YSnb93AUD8egz+tNGM/eehIHTy4/nKBmY5HPA4qOfJt3kQZCS7mbuARTbhW/coCgCqpz65JNOuJfJ0vVopAQwhMhAHp1/pV3uZuNjMl1vUEd4bR3YOowWPCHpwaYl/qqsqXeqsqscYU5b8x0pNL0+XUXZ45AqJhmJ+b5ue1X59LvdodZFeIjAYqFIz/PpRzRTsKMJSVzIvS6TMQd0edwYd80621B7dtqltrdQT/L0rQGkzfZ2lBJjUkOpOGHvisK8tLi3c7Q8inkHHbbVc0WtROEo7HS22ovKBKjsWXt61uWOopIvmRjKjl0HVT6j/AArziC7e12uHbCnO3PykV0dneMwFzb9f4lB+9/8AZVjNJaoqDlc7GWCK6XzISu8dGFQpOBi3u0VST8rdif6GqVre20y/69o2PLHOBj1PpV4IJ0MbyLJu6NjqKy5rHTHUyte0+4cCZG8yNPUncB/WuaFihYEKFZfmVSeM11Wo2ObGRIrmWJ1BYKc4Ye/tXPmOd4gJEUSx5+dW6cdK1jUaVkzmqxalc1LV7y3gaO0kIKL92Q5A+lQtPdhmOoW0bAFcEIFIz3BFU7TVrmD90jsATnkZFW2vXnh3MzME+ZVHH45FVcmOqL0NxFPApVlnUEhVYZ5+vUH86rSJZMGRJ/L3bVAbpnnj2qO2v7d1EdwgWQDmRBgj/eHcf7VVri3g1IP9ncpKqk53ZBH+16r79R3pJo0dmtNy+lneqrNCwcHkeW4wx9TT4r25tcG5ypz95fX0wf8A61ZltZSWexhPcLKFHyhV2H8d3K+9aM1/eEL9nRQQfmVvmVvYZP8AKof4DimtyS2v4UlzDcgNI2NjMWDY+vI69Kuid5TtkVVAYkhST8uMCsL+07aeMi7sYgVzuKDBA+h/xq9DPDcqgtZ2UKw/dttJ/wB3aeenoTSZZf2QLcssESLtAHyjByT7VptEHAz65OMrmsR282cgIWZVOWjbJT6jhh+tOS5ukjV4LiKZAMMs53Y/4EvI/EVLv0LSNJY4nlfLsysCSHHA/Oo5bCJrUrE8cZJGHCDior3WrG0KrMJyrABXSNmUk9gRxWipUKAGyu3IyOaScluDRjmwCGNo0JbO13QYUe+P6U+2CJeyRwgr8i7RjkZbnH4Vyd/eyLdO/wBol8t5M4R8ZOc/yra0l5DpkErOd0zFtzDO1fbJ+layhLluYqpHmsjojCjuxblR/F82aFh8ppDuLdOtUJZjDEz/AGkDAPOV/wAasxSC501/sU8cz7SASf4sd8dKxUZM35kxWY55OWwpPOetVtTvI9LtXZ5CWc4QHuasafHctG7X0KJJuG3a+4cDrWTqt+kV+yqkTkDy8SZ43ck+npTipXtYie1yVJ0mWNldVZgCuG5GatzBkUsxeVF4bByQK5+HUmHyJHCoH92LJAqrLrMihk+2KVCn5AVwy/3TVuEnsZqUepvm4tw20HKlRjIwauRiNIWd3YMOgZuRXJyajv2+VIqhVUEHgbj60651GRtPhVp8FpWZ2JXcoAwP61cYSWwOUTYa7Qxq1yC0ijDMikqP1qPTrvVxM5kBlgIwoYhdv/1q5sXvmM0ZlDLjJJbjH1rrdDb7VosTyIqiQNgrnkdAc/Srkmldkp3dkWnuNRRg6LHIpbDRn5cD+8DUv2y6lJEtlHg9AXBot44Y08gB2wOCJQzH9c0Pp8MrHFzcKOeRJ6daw5zblfcpFZzPiSxWOLs0ZVsfhTZtTjtxgusR6ESKVz7cCo5LKSVx5N+GjPqhbK+201JJognWWOSQOjDC7gy+5J/StINMzkjNfXYYpHYeRKHAyVLbu9WrZ7i8bCx/Lt3Blfj/AD/hVi10620+PMMEbLIq/M3zE49KfA8NhcSSxIgMoAO/5AAOgAOPetrpbGafc5dJ3ZXCx7h91WbgAVLHBcy42szH0HNb1rZW6orhA2BgMzYz+Bq4WSMhiMBV4VWGD+ApOouiMeTuY0Gjuynzw/GRuLYq0NJ+UrF5aqR94A7s+ualXUZWZXNsYYgcurjLN6Y5qOPV7lpZALOR1z8u1MYX8SM0nKTKUYoeui7YiXeSRcAeXkKo981esoRbxGMwhVU7uG3VVF5eCEmS3AYnbtLdPwFNF/c7Y8wlf4XPlN09v4TUNyZS5VsbSuvQACgs4+nesZf7Tun3wTqqDjEkeD+VTpY3rIBcXe7jGFTFTylqTLkt4kTDLKB/vc/lUAvZ53bykVVH8RJY/kKYdJPaQqP7oUYqX7NMQFMzCP0TC5potMX/AK+ZXLdlL4/QU9RAjb/K2qO7f4VXlMVrJAiJgSFl3Z68etY93rvmRrb2ymVioysfJ3bvuqfwotfcTnY6SUIqFn3FFGdq8g/h3qtPqdnZwsWdVJXIRfvH2x61j3V5eXcYS5dbNWOTGh3SH/Cq8bRwK32eJFY/xyfM5+tS+VEucmWLua41LbmIwRdmmO1h9AKriCKBASZJtvRpSdo+i0ecw5YMzHqxyc0gkkmZiArYOOWrN1X02I/MV52fHmM3HRSMBfoOgp8U+zG1WOPak2BXBKo3+0zYFSsgdCJJYVP+yGb9cVm5Nl8siFp0kySoJPUFj/IVD5aBSscKKD6bv8allZEby1ZGXsy9DVV7gI20FsDp3NRzPoS1qToI0YMCu4d2qaS/URly43Dqx6VkT30UEZe4LKewxya5u+1u4uS0alVVuFCnhf8APrW1KlKer2Jc0jS1HXnlfyIXYFjgnbya29B8INdQw3l/IFjYbvL/AIiPc9qb4O8KtutdYunBzuZYSOfY/wBa9CGMcDFdEpKC5YmtKlf3pENrZW9lCIraNY0HZRVmkzSVg5XOrRbC1h+Kp0h0V0LBWlZUUHvzW0frXAeO78Jc28QOQiZB7Fif/rVSdyajsipZFFhL4DSSttYnuB/9er9/fMk5iXbthVV5UHnGT+tUrKPZeRQtJFthX5snO7C5Y/nRaTC81CNS8m6aVRtUADBP+ArVxsYxVi/c3ciXZjbYSuxCSo7AZqtqd1I82pIDuLW8yn1PyZ/pVc3MT37Ptk+acn7w/v0shR9bmiMoUu8kZUbt3KEenWrirO4S+EqaJqTQByHkkMnGzYMAAce/rXS3HmzwROz7Y12sy79rMF53Y6nvXNadY2cSwOL25iVmUbmQFV47mtOe2tJJCY9Sa5DIIy0UajC4+7/6DWdRrmLpSlGNi/8AaAit9ldVmOVZQnLcZBwSfzqxC0T6BmR4fOYZKsATuH9cVkmHyHLbrtW2E7/KUFvampZ2m0vMLxVCD5miYg5XGAccVCelim9b9TO1vR5UgeSAI3G5kDDj1rPs71tPuUJZiij5x1+X1rcngtjIyyXckce4LhXwP5etUhpOkzMyyXMq7m8stvzu5HQ7elWpRtZnPPm5ro1i4hiN5CowBmVeqsvsKsaPr8bXMlqVMYB+Qbssv+76/SsqPW7WG+a3EJWAfKzM27c39KuXemaZZwjU7dNrpgs3mFirdtvsaz5Fqn8jW/2oP1OxDJPiOYDcR8rA8NWbe6cobcp2v6gZDLWHpXinMUdvJGq5bJJywbPJA9K6qCVLlYyCGiZdygg7h9D3rOziapxqK5zElhlgR8rqThARhvpWel39nYmYlGLHgiu1ltILhCJTG277rAYYMP8A2asW4sbQ7kuI5SV+8VG3LHpk571UZdzOVKyujBuNQ06dsruWRV27kG0Z/wB3/CnQlbeYMJgHVWb8gPl49avWlho0lxHbi2kMjnncuMH1YZrdGlWNuoQrGjN8q5QZY/ewK0b0sjJRfUzotTsZFWAoFYlfkxwvHbHT6j8qbLqKWzSFAskZUMy8HdzjkVYuYYbW8VvJs0TaWJkIU+3FW1W2blG08DbwV5wT1/z71m5JbmsVJmBNqFleLiS2YsDgszDp/snr+earPFGVd4UU4G5gOCV+g/pXSKtism5r21GAAoWMZHrn9Kglk2MGi1CPqQQVyM9sYHFCqR7j5WULdNQZBjy7yGJerErIn+6eooTUrKWQP5kYnHykT/KwHosg9/71SOsk5/4/A+7AbaGrPv7FXj+QEtGnBCbST653VSnB9Re8tjXEjRsrs+2RiW2ygLkf7w+VvxqT7V9mvA7NmSRSFJYpuzk7h/CTx7Vy0dxdWgYRy4jHysrKGBA74PG6rC6sUIju4JLcM3yEIWiIPqp4/I1cYqWwNsS90m6MymPypQzFtrna3Psev4Gql3q11ZyC0LvFIq7UUxAEN7etagcG1c27narHL2wMsa/70Z+ZaVGWWItIiXFvH83mQfvVUj/ZPzKfyrW7tZmfIr3R2cVon2KISZLFF3gHGWxzn1rMvrPRLaRftEEULTLt+bgFR34PuKy4NVvmTfb3rNF13Ivnqo91+V1/Ws7xFPcXKQ6gfLuYY0VHNupbbzkkr1VeB1qErysauSUdEaL6dotvfme2v5IrjGY0V9wx/s+1Fv4cg1a4e4kvGnYHLpIDtJPuDXE2188VwbswOwMYRcr97nJPpyc1o2XjC+jcxQwSruOcKcfzrX2fZmPtU90dBqHha5hczx7CiL94Nhj9c9Kj0uHQpbW1jkQT3crkMqght3X7o4x71hv4q1qUHfA5iPB3t1HpVzwsrw3rajcIIbeIlVdW8wBj/CdvOeamUWo6sScXLRHS/wBnaX50cSWcRDNhvNOWUevPWppfDVhG3nC3tlcdyjfyJqnqMkcU0TwR2kshYs7iQrtGOCRzz1qrHrbSeX+4sfn3NxPnCjuMjmoXM9maPlW6HLoWmXN4rx221t24rn5G+oJqe9uZh5aw3P2UBhEkSoMBv5jpUMGtyny3NnZBmVnZlmDBQPwyaiN+ksqtJp1kWdGZz54bHPHb9aHGXUlyitiOfW77TLpIbu9srhVYM6sPmUe/HFb0mrNLaSkoEZlwp35GD/EM/SuTn8P2+qzmSBbeJnHMIfk+4boa2G0/T1WNNQtbmJkRULs5ZTj9O1EoxHGTexZOorHbtFbMJZ2UrGinLMccVzwXxTbzR3DQzr5TZC8EMMdCB1rp4re1tYPOspYGCfMAo+bJ74/Co7jUciIS3Vs8chLKIW5J6c/rRFpbDab3MAa9rP2l5Lu0aUocBQGRR+RrZTVGmgVvsj2cmfmXyt5P4+lWrTV0Zvs0jB3A5UrkAD1pr30zHcv2dAe5Qc/rT523axPumQ/iCFGH7+2UqM43kk56dqifxUhXEdxGWPPzDAU+mKyBqkx6PbY7hYAo/lQNRlAIE1uM+kK1ailsc7Text/8JA8dqjG8gdnAYPs2nB6VXHiO5d2ijdHmKt5ewEncFzzWe2oXJQDzosL0BjxQmoXSyq0dwu8H+GM5PtRoK0joLaXW5reJhGwQICxLMpJ2/qKCdbE6MY4tsi7WVcsVb1HNZsXim5Rg6PbKqqEwysfm9Ky5Zbm6uzdNfsrliyhMhV+lJxfUadjtEtdQAKTSKikYAGcj9anGjXUnztcpg/dyzHiuXttfv7aHy0uY5csW3Sxlic84zVk+J9VCbRcWyj2jP+NQzaNrXsa9/aPp8MksjiRlXK7QefblqxRrNs9sHW2uWmZQxjEZGPTJ71Qvby/1E/6Tc7iBwoQhQfXj0/rTEe6LY+3Pz6j/AOvTsuonzN6GjNfJOirdveTiNyvkxxFQv1pj6o6wSLDaTQQKm4pHEQzD3aqw+2gHF3n6/wD66c321fv321e/FKTiTaRZS9copjsLplYgBhGTn5etO/tO5EfGn3IfGQpj6jdjrVPFyqqy3rYIwNo7CkBvpnwlyzk9tlZ2iC5jRe+mUsjadcjBABAHII61BFfzRxAjT5WaQEqpxwc8D9Cag8i9AIknCn3WmmzlBy06DI7LU3hsx2ZNFrF79pKiwwAdpZiAAtWLDUp9RvzZx2b+ZGCZNr7gnPSqRtZHBzKpGMcIKjGnP5yuk7CTP8I2k/lSfspeQ7yW+xsahOlk4jmZWlxkohyV+vpWdc6j5Clo18xsZC4+6KyLl1tGLySGQr94kd/61jXN1LcShYS23GBk9fetqeHi9ehnKTvoSz3Ut/cRxxIzM74AHJPt9K7bwz4GChbvVEYOrErbsPlK9s/4Va8I+Dm0+SLUrxw0xXciEfdz6+9dxWlSokuWJrTop6y3GqiooVQAAKdnFFBrlOluwhNG6kIoPSgVxSc1554pWOTxKZJOluqzN/wHoPxJFd7PMLeFpSCQozgda8z1O4mvL9yEVXd9zKJF7fdT73Qck++auEdSJu6sNt3eLTr6cqC4QRqW5+ZjzTtCJOsWw6LG7HP+6jYquhe902VLQNMPOVW2r8znBJb6Z4HsKvaDZ3EepW4kgkVds3zMAB9w+9by0RMTMt5trIwbn5Sf++qu3kr2fid5SGaNZlkPfAzg/pWXFZT+SAwiU+WRhpk+9n6+9XNXm87VlhH+ueFJYyH3eYCvzKPUjBIx15pxQ3saVpFJY3TSyyySGzfYI1bbuTPG3HXqOtacXjVXiYTWE8chzuAXnt3/AN2szR7hbpY43c+aqbcKfmkjHQj1YenpUWqvc2O2SFN0a4laTdjgdTg1yVG1KxcfhQ2fxVbTASm0mW7UbUU3DYU+9ZUmuXFwUSS3YlCckyM2fzNHkWlwpy7q7SbgX6D2qphSxEQYjt3zWsUkLlk3oy/Hrl4tsIRCqHaylo1ClgfWia5fUWV5GK7TyPXsTVJEdm2lNp+la1jZSBinksGYfxnAUD3NOSje9tQ9m+rMe7RyrOgJc9VA4rX0i9E1m1ndLvjK7Wyexpkk9gQWR2fHXy/m5rIiRYL1Z4Zi68gLtIA9jnrRuiE+R9zSu4X069KbmEf3onHHA/rW94e8So8gtpn3Mx3Mo65/vL+Hasy1uLXVIWtrlT8p27QeV9gaw72zTT9YeOLcBuVkZmwSOeQaGlJWe42+R3Wx64GSRA6lWVv4l5Vx6n396hljV4mjYqCvyt03DPf9Pofwrj9M8UtBiERhpHVVZZGCorZGSPw9O9d3b31jeQ74ZU3Dhueh9K55RsbwkpbHM3djMk4aNiecI65Bz/8AW/rWK1/f2145meWWTdvDMxYDqAwx9TXo7wxyLsdFbK7QG44rktRtGt9SkS3CmMJu2ysVA/3SByKcZWVmTOOtyjZ3Ul/bi2ngOyPPlOWIZfxqxBH9nRo+Rk5yBSx72JJv44VzgbbUsQfqTioLu4sbQbri+1GVSMh4oVRf++qmWrs2hxkkrFxJSOC7MT03IM0rn5dpzg9cjFZH9oWEil0N1KA2VZnI/Ar2qC5ntppRJbhkxEMo77vmz15rN04vcbldGy7RQ5ztBHRtw/nSG+hA/wBare27dVWDxHprqqSWMUZZhgquT9a2v7RjDAxomByQqAMB61m1TTtqJNvYwLvULDDCaVVPoUJFR22pRpHK9tC95Aq5kQrwD64rVm1S2YlJ4hhRlSyjiq0WqJERvhSJGwNwUDitI1El7qf3h7NvczIjBc300kC3NlcKS/mnIU9zz2qZ78x3e+9j3Myjbd2x8uQfdzyOD+NbAu7O7YrHIpDEAhjwfUVUutOCNmN4kUvlh6r1P8hVrE62aJdNrZgixX0qSlUuJOqyL+6uW/L5WqFpybgruF1MrHYXHkXKD/Zb+L9ay57OWMoBhZFOQynPIBPT8cVE2pahBMbe8ih1C13qrRuCDGO+1uoxkV0xmmrohprc12+x3sgiuyounOAs6CGbPfDD5WPTqKjXQNNjXZO91FPv3BLhAisOwyOD+feq0Or2F3KLOC6jiZWyLfUhuU/7kv8A+qr5vfsPlwSzSWcjfKYL5DJC3+7IB9365/GteaQKEWZ2raD9isjdNc3CwqTgYJ3Z5+XHGK3/AA5LDZ+DojDLulkUkqr9GY/xAd6pGf7GpS+R9PVzhZbYebbyj3U5WozYw3EC+QhlijViH0xx8rHu0J5/I9qTk2rMHBLY6B7dDopn1ArJOUJ3/dOP4QccHv8AnWGVa6lBeNrrYmFgkYMox1wPXpVS7vdbn0mGxsILO8SDaG8lysmB2aNvmH61gs2sW99BNqsc1tDE6u7FfmQZ/u55px0IkrpI7y6s9DshmfSnVT0YQ5Uj/eBqJYfDk24x2asqnBIBAz+dbsFxbzySoi3G62jVCVQ7JCwz8q/xEfpVOyjtbuOVzbpKWkwFW2KNjOCxU9R70OowdNNFJF0q3XbbIYR2Crkfqasw6p5AXy5WbPqAvH+70FZz6CWubg2j2tysLbZY0Ta6HrjB/CoBp9oY8sk3mD+BYsn+dS5J7hGLi7s6q2+y3UqTLDCs/TeuFYD1xWZqS2ZkeU2y73YKrJECwJPWsVI7BVAVr1V9Gt8Y/wDHqUQ2isCDeE9j9nJ/9mqbpGj1VjGk8QzW/iS4jVQ1qHMSADnA43fiasa3q8cqww+aF/jIP5D+taksOnTuWuYXlccAtZ/MB9VbNUbzT7OW63xwiRNuMS20isD9RwRWqnHsYumzc2Rn/lgv/fNDLAi7jAp9tlZou7hvvuSvoOKRru5bG2SQeuS1cdn1ZsXUaO4l2R6crbfvM67QPzqWXTUubYpJJZ24YYXZuYj9OKrQ6nfKpWMo3qzqG/U1MmqXzpvPkse+YVFXF2C1zMfwja26BxdxTKvUNIcj8KalvAiHYg2jp8hrTfWL5gctApbuqAGo0u7lhl7nC9+atzk92Hs/IoBYR/yzH/fJpyJE7YMa/wDfNWptU8v5TdFz/dWs9/EMzSFY3UHsAAx/PpUq7E1bcsTpHHHkIuT04qiZtuMlVPcDr+FVpL555d8zDbnLHOM/8C7UBnf5olVQf7q7j+dVtuQ522LTXEwyiptx0Zu/4U5DEpUEKzdDxmqgg3oHZJGcHK7uCKliVi21pFUnqN1RKSaM25MtPqBVtkdszH024A/Gn28zj5vLiUjoqZJH41FLAGx5ioy4wMSEZqVHWKNUFqNo9JaxbXQuEXfUsB5Tknafdhn9aUMBnKFsjHFQJPJLnEBGOvzVFPdSpEXjjZVH8THAqbOT0NGorW5ZkcbGIPlqBklqwdR1ZUBjikKjacEfxVBqmrP5QVXjyvG0jPNYTyTXEuRyD1FdlChZ3kclSV3oSoJ7qYjc0hYgEE5/CvRfCXg1YVivr9NrI+5I+x9CfxrR8PeCLLTha3jl5LhFEmG4UMR6e1deDxWlWt9lG1Klb3mOFNNG7FNLVzG7Y4mgmmE0ySWOJd8jqijqWOMUrC5rkpbFRSzxwIXmdUQdWY8Vg6h4rtYGMdkjXUnqv3R9TWFGuqeI5SZJt8St8yqcRqfQ+/t1q4wfUVyLVdWMt7dDTprgQ3BHmSPIdq4GPlHasfUdPvbOxiaNYvLkiaU5bBZQOR9f51seLLay0jSYkE6i93q4UKPmx22+nPeuFvNSvdUci5uGYFdoUBQqj6VtFJEt2NqJEi0m2wm1nun3enyqB0/GtHw0qL4gsSNq7ndSQuBgqw6/jVR18vTdKRXZmLythBz8zAfnU2jS+Tqtg5Dqq3AyX6dR938+fwoeqLitiiifvNpBBEjLgIPy/Sk163L6FpdzGv72JpImlJO6MrllYEemf0q3fxiPUb7CZMc7HGfujdWhYQpc6dqNtMMNEyzouc4U/K3Ppg04uzuOS0sYOmalDfRx+dcLDeZ3JJ91ZWJ4b/Zb9DXQTvHfotjqssltLG24Sqo2uPcds+o4rkbvTUjYCN9pjX7rHmrEWvXGnrHbXSrc24wRDJwVB7q3VelEoJu5nGTSszZbSLbT44JblXjLMS2XUhh6rjrnFMtr7SrOW4WW2Esinais5Ib2yKsWFzbX0Ij0y5jmDnDWF3gMB/s54P1BDVDc6BZtMwEo066H3redsofo38P41DjYu7ewx9Vt3Ym1tkiPB3kk8+gFV5bu3uEeS+Es853DLPhVGeoHepJdEawIa5iaNWOFbOUb6MODUhso3wySKNyZAz1+as5TSY1GT3IW1p2sVtBF8rI0bFeAQfb1rMkukaEQiNUZBt3L1Poa2XsVLnDZx/dP8VY1/axRXDMAFZuck1UJpuxE4NakUE7rNGqHa3JIHet0TW+tWoil2rPEd0b9CP8A61cyWKfOASe+B1FWILhkuI3gGMLyc9qqSs7oiEtbPYaVms5TFONsi9Vrb0rXXtWCF/LJIUMO/qrfpTLy3j1u1DIwFwvKN6j0rnUcrDIknEqttKn/AHeaOVSRX8N3Wx7JpGux3iCK4Kq3YjtVy/sRPEFKl1AxgcFf9pSB19u9eS6dqUkRRA+3+7n+pr0PQ/EQkRbe6+YN8oOOnvXPOFnY6IyUlco3NlLB86MG3Ak44Wb6/wB16rtHHdWvkyRkL12t1FdXeWvmF5I1DxsAGUn5XH9D6GuV1Gwmhkku7aR2Rc72brH/ALLDuPesJK+25biuhQfTprdSLZw6DLbH6/gapxL9qLR7BG4IIx0Y8961LS8WdCsu1JAMNHnn6j2qnLYSpMZoH3Bjko3A/Op5mtJbisVjDGwMbjDr04qWPUJrNw7nemNqEdOvc0+VWZcXMbI3Hzkf5zUEyHDiNxLGw2kemfaq91uzCyWqNaO/jvYSoRPtCorFcY5PYVTWN3nRDp8qjlm2kbcgc1QYeUA8ORIDyxbkDuR69OlWrbWZonVLgfK2F83BAJPaosoNtbBzPqXrawQoFU4I5x79/wCdaETMiiIncF4BbqKrRTMWLA5Gas7t3XBPYE4NYSk2yo6jpERhtdAw96oS2IICRoFJJy3fn/6wq2WKn1FJ5iyY2uF9QetOM5R2G0c3faNbTMVmg2n5m3KOOTwCO9VbZdV0OwnWC5NzakjZayjzIic/NweQOnSuseMNw238az7i0JT92cqcKSp9Dk5rrpYt7S1M5U103Mex8Q2TFiJJtGuW4dWzLbSfUHpXQ2tpp11Gj3lj9mDfc1HS5D5ZOM7jj7tc3d6akiO0ke4sxZjuHJJ6dfQmqSG50S1CaLdSLKHZsx8Ljjgqe3Wu5SjP4TBuS3O6u9IuXjW4jntNZgUfLJJ+7mXHcSL7+tQPJcOn2a5mZ7ZshoNTQsrLu+6JV/rXM2Xjh7ZlfVbGRJOr3Fn+7bPqV+6f0rsNM1qw1iPzLa7iuhnZhT5UxY9ipO1uKHGSHFxZnXtvbwatb6iXazmDMwEm5oS7DBbcOPwpdCubzRdVvL6/3Xoktdwu1+dQV6KuPUmtUaXsdxbuys2cxbfKYn/cb5G/IVTtYFiunghAjmIw6wr5ci45+aJmwenVTU3G12K0vjq0uNLitbuSFr4f615IWWNpB0C45BGR+dA8V6DZaWlsXW4kVSTDErFWfqvzHkjNUb/SINRuZzLZx38pJLPZ/ublc/3oW6nj0rBk8LxzuU0+aK4DHHkT/uLhf+Atw3foe1XFRe5lJSOjtvF+jSsqS20VuWMZYOrYO7O48H34q3d+J9GhRsfY5WYSBVRGJ3c7c+2OtcB/Yl3JfyLNA6S8sIJF2NgdAufwqwvhnUY1je4j2QY3SSL8wVepbjp0x/wKq5YdCVznpiywLAlw1rAUl2vC6o4DIV+8fQsentUaalpu+ITRWwAi+clX+/noPbFT6HrltrWkBPJ/s4RsIU3/ADK+0ZwDnOAPWqWonWLR18vSp7mNslJbMiQEe+RxWbSRqrlIKh25VVLdBvyxpTtiBJXbkYHHWsayikS6mnYJHv8Auhhzirxu9oC71ZujFY/0rJxs7FLUsmaXZuWEj6VAJpn6iqktyFw5lK7TnHPNQmd5QfJVwP7zf4U0gTsaLMyrudwvvVY32VKRgtn+InrVYwSSMHkkZj2HanpG6MxCsePSm0kD5mNRJNo8zaFYZ29Af60qKqKyrEucZ4Gak8tpJVJUsSMgFDU8Vu4wwTH41LmyHCTGJ++Knyxtznpg1YDovUBR3JPzUG3LsFPzZ7Zp32DYpLAr6Ejr+NQ3fdlRpNbkRnDKVKgA+lPikSOTABZexAp7yxbiI0+UfxE4z9Ks21nvXe77R6Dt/vVElEtUr7kAld1KlAB23DLCmCdFyh3cd8cGul2RxqdybT6MKzLzVI4FZFhj3gbmZhhV/wBps1MUjR00ldlCO9Em1VjbCnLN021g6zqX2lHMZzGpOFc5LGm6nriSQvBC5CscljgZ+ntWDEhupyA5aQsFC7sBd3T612UaCT5mcNV3dkRlXlnY5+Y/xdhXpfgvwbbrBBqV6qsSN0cOOF9zU2h+BbXRbqO5vryKQIuWiZcLu/4F1rpZfEekWg8tbgOV4Cwru/lWlWo3pEVOnbVmwGoziuZm8Usc+TYOF7tMwUY+lYp8S6lfTyIjmJV4VIFErsPcLnbXPyt7m+53ksyR5MjqoHdjisufxHYxtshLXD9liGa5p7DULjfIdMnkABbddzhf/Hf/AK1M0VrrVndAy2ipGjrtXcWDbuD0A71airXFc3ZdUv7hT5aRWYP/AD1+ZiPoKxtR09LtjHfXktyrYYru2ox6rlR7ik8Q2S2Nlbym/nyJ08wlwu5CeeB0qXQbeE3eszWlws8ZmVoGb5wF252j9aaV1cLpECR2cELeZbeajDbknYg99o6n60lhraaTa/YLN7aGOLLMrZY8nkk/jVTV9dgVbi21Z3ZB88cKKdzN257etcBJNugBIdmJJLBs7s9P61pGLe5EqiWx2154g0q6nMlyIppdu0M1uWbH4tUcWq2LyAQwopK7gy2iKv61x8UeZhv3bT15reFrcpCXjhXykK5Zj8wzwBSkknZFQk3sbt3Gl3Hp9y9ysGEYlm2qxO884AqvDHaqyltSRik3mbVViu3g56deKr3TyCw0gZILQMQD3O41VIlEMo2fuw/z89GKkD+tC2Zqb/iC2tE129eS5IMu2TaqFiuQOtM0SWxTU4o455WW6Rrc5hwG3DGc59cVH4hab7Xp1wxKtdWkZLA8D5cEn86x4pmgUSxyKDbyjaoPKkc5HtxRHVA9TTkZGeZZVtmaFzG+7cpVhwenvUcuk2N+UzDuCjaGgnG5h6Yaq/iPTTNrl7LHIsa3yxXMeTgEEYb9VrMh012ygvYnYqyooySWxx29a0SvG6Zk9HqXpPCtpvEkd5cwFSCpnt9yg/Va0kj1+CMxBLTWbIcBTJl1Hop+8K5BNWvbCOKSO9kViACgfcF/pWraeLd8gS+sY5ScDzYf3Un6cNUuLtccZJG9bXsELskc9xpkrcPb3qbo29s4wfxHepJ7aJcPc6c1uG6TWZ3I3uV+7+VRWes22pKLe21JXZhhrHU1AJ/2VY/K35ip0tPskjGNrnQpcnLIweFmHYo33u33c1k4d0aRlciS3udrvZ3Md4nTahw4HuprFvblWDwXUTxMFO3eoUj061sXr7IRdahp6ywb+NQ0g5Uf7TJ2+lSRPNe2+bC7tdbswPmgdf3qj/dPzD/gNEYRTuim7nFyb422kr/wGmwMYnlLuWQjII4xXTNo1hqjyLa/abGZRlopEMsI+pA3KPrWFqeiX+nxM01sGt3ORcQt5kbe4YdPxq27nPKm1r0G2F9JBco54Vj09K0dWsjqNqbm2IEqDcy4+Zv/AK9YdtIW3JIoDL0x3FaWlX32ecRl8rnJ5ziobs9Bxldcr2MiOdJE2E4foc1q6dqTRvsd1ODw2cEMP69Pypde0sbf7QtApPV1Xpj+8tZNs8a2gcFTtYK4A5JPOf0qpRUo3QtabPVNB8SkqLed8xsOHX9SPfpxW1dlbZY7mNzNE2FLH5iRjOD/AHh7V5JaagyIizBljflCwxu/3TXcaBryI6202HVjwpwFkPsD0b+dc06aSujqhJNaFnVNGWRheWZUoTvZF6r7qfT/AGaxIr8+YIrjapJwrDo3+BruZ08ofb9PImt2+aSNT1919/asfWdJs9SthfQPHGXUmRTwGA6/RqwlFNWZTRmbwRskUMB61mzwi2lWSPOM8imhpLefyZfMdBxu+Ysh9CK0GVZoRxuRxnIGc1m4uOvQL3RmyBWQbjwwzk9vqaglQz5UtgsMbiOnbmm3bXOnks6+bbk8MOg+vpSwXFtPgwT7W/uv/jWkdrico2sxDcXMSKgkCM5Lt6EAYGK17G4S5UwGXbcKwQk/NuPsKyjOHDJKm5QcjAyDg54qOaERK1wgC7UZjtI3AluMj6d6iUYtCXkdM9vIhAMgYEZBU1A6qgDFwAehNV7Jnt4g08uSuECtg5q4ZIJd4VdzqcEdOa52rOxejRCt2QpLKxI43hiaeLhHG1juBP3umKR0ltjxEpX+6aibypMuj7cdVZcY/wAaL22ExJIt65dAw/vGsq/007wyFQdvTr/FmtH+IuSdo6gfdNSy2+xFcELGRnmtadWUXdENHJahdOpxdWyurZZmC4J+hok0iJtLdbJkZpHWVwThlO3gD866R7WC4hIyGVupWqpt4kV/LkUENu56bq7Y4pmfs4mPb+I9f0SGO3nD3luudyXab1H+63UV1B13S7q3hs9VH2WWaNJVjuAXRQeQFb7yt0rlbq51BJUM9o7rz8yjcrdKsz2TavNHfSKzBtrbChIAHbHUV1KUWrvQSTvZHVTW0iwosjLcx/8ALPz3yy/9c5xyMehqCV5rqIwTIL/YuUt78Ks49PLlHDc+tZGm2+q6be+bBdEW5JaWJ13IVA6YP0rSSeLV4TDFbrbT79y2UxxFOVH/ACybqje1O0WUn3GQ3dtKrWQvGiKHadP1mLco9lfqKZdW0cFvPbTG80yKfarOT9ot8BuFB6qOaQss1i8GpwT3Vqq7QSMXVrxjk91rGmGu+Diktpfi70ybiGRwPLf/AGSrdG9vyoUU9hNnT+G9MvdMWUQTwahZTD5hGwZVHQnHUccVuxTqwMgnuLB5fnaMsW46L16cDpXn9r4o0a8lVp45tEvjybm2+aNm907V11rqOvSQKYobLX7fHyTwSBWH+8OP5VMoNAnHoYKLaI6gNllGCyycZ71MfLZFClmH8RVwDj61h3fh7WWVFjW0XCKJF+1ou5gMFuvfr+NUxoespG8Yks8Hp/pycfrV+x8zn9q72OlQWtjF5srEkry7Pk/hVhZIWiV1dlVhliXwG9jXH/2HqrRhJbuwUA8KbsEAfhVhNHvUtSj6tYqof5druxH4YqXQ8xqrLsdZtDR5AQK3de9IlvvcKoIJ+8SO1c/Pa+czE60qMxLfurdsc9hnFOgsFiDJHqmoPuGCI4Av8yah0WuppGq30OuTSY0t9st/EjDnqSVqtPYpEyql0jkjPyqcVm2uiSOvmxrqcgKnDSyqq/iF5q9BpNx8gaxmCg4JadpCCPYfWs3T8zVVPIYbYj5VuN7/AN0LmrUGj3bACSRVVuq5bP8A9aovLvoHLRWrRDJwsNqzEfiajFzqyMHW11yXHQR2gU/rSVNvZj9p5G4mlRwAd1H8RGSfzp8stnCpDbSf9tgB/wB81zVze6zNayibQdbuHVQ0azOcFs9MDGOKyi3ieV0ih8MmAMcF5IflDe7E8U1h092DrPojor29eUqkV3GitnlFLN+GKz7nTVuohEXvDH6BQu73JNY8g8XzKobTdQhyD92PYM+lZUmkeLLoFp9P1Ngq8goxz/hW0aMIu9zGdWT0R0kmnaNboqSRQEKes05Zmz7L9Olalhpd1Jh7CxdIz8waKBYw2P8AabnvVbwV4NeNjf6xb+W24NDC7YZSMckV6T5q+9E6ii7J3FFNq9rHIp4Wv5pCblouerTStIT/AMBHFQ6LpRudS1O0vJyiWciqotwED5GcnvXZPPhScM20E4CnNefX1jPreutI2n6jFFPIqsPLeJQo+UsW+lSql00iuVnaRaHpVvgi1jdv70rGRj+dXkKRIEjRY0H8KDaP0qkitBDBFbhvLjCrhyWOwDH59KefM/ut/wB8tWT8xtE7zptYeqmuN8LXqPdBY+Ha25XPZZGFdU52LudJcf7MZP8AKuDs4NV0m8aSDR7if91JDuaM7CGfcDke1VFq1iHGRZ8XT6fcIWSTN6SI3ZWLKVH8JH3a5G01e50+9FxaTiMqNu1Rwfl7itY6ZrVxOizaXdmIZxi3xuODg/zqhH4d1ll2HSrwNncf3J61pFpaCcZMz55HuWM8ru8rfedjksaiKgMvzEBRgAVty6DrTOcaTeD/AHYiKqp4c11pFT+x7pdzKoZ0woJ7k9hVqfmS6d+hTgVBKiknaDxmuxtJvtHh+4Z0Gd8a8egBP9K5seHteR2DaReHaWBHkkjjuD6V0kFpNbeHXSS1likZ1JV1weFasaju9DSnGS0sM1eEvpGkMA2BG6nb25B/rWUv7uS4/f7jFja2eJPmA/kc1qayzjRdNDqVKySDDcdhWK/2ZJpkWQtGsbBD/t7cgfnWsdjW1jd1tRP4U0i5wC0ZaBjnvk1hpJB50yqXKhP3RPXdx1/WtlXM/gW7TblrW5Vif7qn/JrCingjubZzEWVcCVWP3+u7H1FOO1gNy5nim8O6ZdPkG3nNs7Y+UKw+XP51nGP7NMFEisCMgir2lQNqGjaxpAIaSWDzYM/316H61mSwXkpicwSmRkRnCoSc45pxdromauZms26G/aYIqpNlgBxg7sEfn/OqsKOi3D72UPEMMf8AeGPpXWQWjvteexml24Y5jJK/3uMfSn31pvsZ2TT5WyFCKIiGIU/eIA457VEqvK7CdK6ucBLaq5B3jd1Y9cmuh0zxDqOl2QhuZRd26ttWGcblC+zdVP0rXj0S0lXEukXK7EyAbd8k+mKrSeGmuHYR288UIBLDymOP93jmk6qasxRotO6NHSryG8kaXR5ntp1Xc1sWG8jvjs4/WormwsNTdZYyukaru3JJExWKVvQgcof92sefwtqsd2LiGGXzInwjqrKw9xxXQi3vdUMiTWFxFforFZTEQl0vuMfK45+tClE05WVYvEOq2Ek1h4itGZ4gVM6ttmMZHVWH3x161c067updNdvDmqtcWoO+S2ZFLp6hlK8j1xT4bJ9T06TTdVtrxYGULbzmFvMhY9+n3fWuFuvDviHw/qp+z2t4tzC2VuLZGKsOzKQMevFWnF9SXzLfY6yW00zW3KiL+z77djzIFZonP+0uflP0rnNQ0e/0W7EV8jQuzlgynKOfY11Vhe3WtWMSXdndWGqAFWl8lkjuW9G4+Ukd+lRpPeW0T2V9YXF7ZMWEts6Mdp3dVPZvcVElcTgmZelakrlLZyMY+XI/h/wP9Kzdd0z+zW+0Qri3eQs5H8DY4x7Vd1XQ3slS/wBPS4ubGX/VsYz5iN/dZcZ/Hoat2N491aPb3VtMwZQNrQtlh6HjrSTtsVy88bPdbHPyTvLHBGXLBYwQp7Eknp2q7bXmGKO+4AdRwF9GH41S1jSbux1RzbRyy2wAVCI2OAoAwcL7U2ytbi9u/swDJkD/AFylVH4kU5R0v0MYtxkeiaB4inhkWMlXZgrFc4Eox+jfzrq0ZLkf2lp6sybcSRMPvHuNvY141BNLb3BVldyDg7c8Y9Diut0XxLLaX0bB2IkYKHdTtl9m/wBr0NcsonVGaZ117p9rrKiaJ9kyDaG6c/3WFcfPFdaXOyNEVGTvgByGX1T3ru7R7DUib+wlIkI2vHjBB9GHrUV2NM1CxdLghlVN+QCDH7g+lZ2KOTc8RbwAs0YdAwzwc4BH4Vj32gmdjJZP5cnXYOF/D0q1q8Uum3X2lXCgjasmCVYAdOen0NLZ6ra3cWAyxSgYaMt1buV9qOWS1gQ0m7Mwjc3lnKIbuNgO/YkVqRLtijmhO6JsEgHOAOf8irl0ba8gCTPFJGB8ozyP9oGubMz6LdFVmEkLcqMZDD3FEX7TpZgtPQ3JLxNqM6FXLl22jg1Vu9RhkUkFixYuM85P1qvFqUOokQlFikY4IH3efT0qG9aZ9yx4TzeQxYZVRxmqVFN2YpSdro0H8QNEsaI8uPu7mPVakv8AXI45FZIVYj5WxyT8tcxFbB7oRjdI6ncx7YHNNERdmd9xdiWwtarDw6mPPJmu2uTNhAvBXae3y1Dc6vI8ISNmDYw5JrMcYXaUKktk5p725VIztkB+85ccVSowTvYl8zL0F7JIoBkZYlXLbe1WRex/YTHukL/dP+zmqCqVtXABPmNtUAdhyf6VWMrjchwVIw24c5pulFu6KV0ap1BRCqQzSkr/ABNxmoLbUrm3lMjSMFjHCqxUOTwAT/npVIFNxRmJYdiavC3BtljB3yTHfjBOAOB/WrUY2sxpy6GvaX7atNJDE0UOoSQNF5jSHDHJ6fw5xWUt/qmn3UcN/bM5ibY7kZJ7gqfXg1GnhjVpVDw2zpEORJKwiVffLVsSvZafCsGoXS6hcbTmOBmKgkHq/fj09auMbKy1RWnXcf4lvEulsb1E8ueZSZcj5jj7rH3xSeHruKa5Oj6inn6ffHayOeEf+Fl9DWLfX82pXbTXJCAHCRqMBR6VdstulKur6ixiEZLWsDffmbt8vZR6mt2ko6GbbbuzN1HQPIvZ7WIuskMhXbKGKttP3g3vio7WJ9GtJDPK9rPJNjy1yMqB147ZrvdJ8f6XqJjTUYRCzAqzMMqD359K69LHTb6JXUWskfVSwBH4VhKrJOzRfKm7o8wXyR1tYW+rsamEttGNv2S2bBzkuaaj2Rwu27A7bGTn8KlSLSjktLdJzzuRW/lW7OTl6iHUrYMR9ls1x/ESxB47c81Rugt7OZI5A48s7l4jjB9h3rVWx0ORl3XwUgY3uApH5irNrpMKMyx3cUxYbVZJkyw9NpqbpO5tZuKHRa3cRxbmtLBWPJAX73y7WNTN4qu43Pkw2YJ6Fnw1VbjRjApMs14gXlmNqW/HK5rEnl0SOUrLr1vE3bz4HRv1FS3GTuHLJbG+fEd2SP8AR7P8GJqQ+I70ofLS1X+924rm1v8ASNwEfiLTOeuSw/pVpbjSiJUHiHTm8xdpAc7sflTcF2BuSNceI9S/vWg+lS/8JLeEAb7fj1wtYaw2JyU1nTcevz/4U4WtoxL/ANtafg9Wy3+FHIh+8aMviTVnjIhlsw+eGcKVX34pLTWtUZVF1c27H+8qhQapLbWAyRremq3YtL/PikWyt5c+XrGmOy/NxOTgVPLHsGvc15NcvDlBNGDnHLrzUZ1bUApJvFJPdXUfNWeYLJmZv7Z01jkn5rgZqNra3bg6zpOPe5WjliNMuS6rqp+5eYOc581eKpRya+trL5mqSiUhiu24XapPrntUiafbBsnVdLP0uVqb+zWnYCG/05lHdbgHP4Cq90W41LzWlhiRr1mYfKSLgYqeC7uy+67uZnVThVW4Xk/nT00O4W1MUktr9/euGxn5aY+iXKruWezUj1nAqG4sqIy5uL13VIZXC9ctc7ju/Oo0kvmbDXTD6Tj/ABobw/cn/l60/wD8CVqZNElVcCex9v8ASFGf1ofKhpMa9xemMmORffM4z+PNDtfCYL9oDA4xicHH600+Hrt2LG4sST63Kf41bl0iaaUOZbFWCKpC3CADAx60tB+8R+bOOA+T2BnH/wAVUKvfjLGQgKM484c/+PU6XRbpsr9o0/b2H2xP5ZpF0O6XLmayIHXF1H/8VRZITUmW7C9ntbZfNdpbll+Z2kBC/Tmq7Xl/JcIQ7qpIwFcDAz9etOOkXUsAMbWzfW4Qf1qCLw/exTRPJ9kVPMUFjcIwGW68GlZBaRYspb2OVpZHlfZnarS8E5+tQXE+qyvySfMJOfMUAn8+KnudJud4jjMJij+UM0yjd833jz1NZ0uhaiHJEcO7sROn+NPliPVE2rvct4fsjdBhItw64LA8ZrJQWo1C2Ej5t3VTKB1XI5rcv4DF4VAu0bfHd4KwurbsqOp7VzE8XkpBOX3LKrMRnO3DYx+lOKKVzq/DhN7pOr2JP+stt+P7xX/9dc0Hi8kps2zb927/AGcY2/nz+ddD4XaO38XPbCXMZaSMNn7y9v61hXMEFvqF9DN8pVZEjb0fOV/Pp+NC3sUaOl6klvrlrcKnloCqSKo6nG1sfXrTtS+1WWuXcCeb5aSYT5jyp6Vjh0+xxvGNs6yMzY7g4wfzrqNRthqH9matFM0RubdYn2lctIh9D7UWsKSbWhQN1qAVdiT8nB+c/wCNT/atUWKIlJ8Y5O8+v1qre6VcMytbLLKXLMxbapHPtVx/DsssMTFJQFjUMFkQEn6Z60NLqQuZE8Wq6grk7HGDnnJz+tOHiDWz0Qj/ALZf/XqtaaJdNtS4t7hFzyyx7m/L/wCvUVzod6HH2a1vGB6lo9uPpzUuEWV7xpx+IdaXOR1/6ZCp4fEWrs0gLNgwvtPln73asKLQ9ULjdY3YX1ZTir9npV+krbrSVf3ThWwRyV4UZA5pOEUK8iddf115Ah3YLY+5/wDXp76zrDsWDTAEnGFIz+tFtpOpIJGaC4KbckHduJ7dDWRBpOplDusLrqcblP8AhRypheRbbVdcZcFrhf8Avqkh1HWSjEz3i5OeS3SqVxpOqK4xZ3Y+UfdRv8KjGn6qOtlej/tmxqrLoD5i7NqGsq52T3nvhjUf9qa5vAMl4RjnOab9gvRz9muQO52ms50vwSPs19jOAQrc0+VMLyR0f9taqtqEWW4iMYwu0YDex96qxa3rwYkzXRVUZvu+i8dvWsWJ71c74Lz2yjVoFrmexuJoYbpZUUB1wQCu4ZZefbG0etJoW5Yi17W8EPcXJwePl/8ArUkuvayoG2WYjuNgP9Kh043jxbnS53IQCjRNub6fKVqtLLcxTvGUvBhv4kZTz7HH8qFGLFdrYvR+JtR2tHM8kZz/AKwQ4x7NxyKV/EGoLuQuMEY5iBB/SsaW6vBMFWe6UM2PmViF/nVhXu7dWSS/WQFsZjZmYH6Y5FDpxFzyJZPEWoOhhk8mRCdzK8AYMfXFNTWRKx32un5weTbBW20yOe9mfZ9vCsFUKZMgMD0IJHK1VudQvrSUpLcp93dkKpH8qahFDbkzQfWGRciysm/7Z4/karS6naXB/f6XZOwzwAw6/jToJtQlUN51syMAQdyHI/75qF725disaWjMvVWjXH8hRyR6CbkTr/ZW3cNItVYqeY5GX+tRF9K3ZbSmUbWXCXLAc9aZJfzxLma0tNp/6Zr/AENLFJ9oiLw2ETIPlLLGeGH/AAKjliLmZPatokdx5w0qUgqV8prklSDxVlm8NqvOhToD3W4YH+dUCbePez2G4oCwRSd/5ZqnBq1pdzGOTTbq2IP3ZnYKV2/eBxRyIEaZHhyQCMaXef7wuOanm/so6akI0y8YE7g3nZbjgc/99VRItcMFtpc+qzk4/MVLLdW0EpQfbIxGFUbXU4xT5UWmG3TnWOL+ybxkUEKGnI4zn0pI4rQEtD4eZjnI8yVzn8qcmoj/AJY32orj+7tP9acdWmTb/wATa9AJyQ0W4MuQex9qdrdCkx8T3qqHtvD1tHt7eSzMfzq4J9fuIVETtZhgSSsaooUDnDDoKlv/ABnBpyLJbDS9RiC7gWkaKVmBJ5XBUfep9hrNtdmO1lhWOeZWDKJw6qpXLDIGDxj/AGvypOPYzqTcGna66lN/CmoXE6Ld3nmY2s/nSbmBHUY6eool8NOJ5J3Wa4Zz92EKq4xnGS1WL3V7iPU5khubNsMFCyttbJbOD+NRS6tdIyrbwWbIibcvcrnd5bIT+TGlaa2NVODVxlhp10s5EejtbANtEjDzG/3tx6Vzuv8Ah7WV1NnMF3eK3PmlS3HpXQ/2zqYDBbO35JJKzru52/7X+z+tSprWqxujG0Y7SrYVyd2GJwcHvux+AotU6icotWOGttJ1Uht1jOrIrM3mRkZA9PetTTtRv7CEpDJdQZ6qSQPwFdKviDVIrJibCclsRocsei43dPcVE3iu6Mv72ydVGflYtjJx/s9sH8zSak9xJxRlS/Ee389kutCguFCCQMpGGBGemOKjh8c+FroMLnTbqzdVLbkbKk+nFTv4B099p+0XMZAwDv6j/vmon+HGnEYF9dLxgYZWx+ldPJHorHCqkjSttZ8NxzxmDWFtptoZEu4gy7WHB/KrEuj2t/M08eqaVtZwuFbYqk9uvWsa9+H9q6WnmapNEYYxGAY1d3XPy/L7e9cPc6c1peywG4ZdrlSGTG7HQtg1PLF9TSMz1eLRdW091azSQMT/AK1Zdyj1OAf51NPqV/YsYNRvRcqQCA6LKMe4IrzeK9vIbL7RDfypco213jcrnjg9fvVf03xz4ghAS5kttRi7Lcwgsw/3uDUOL8i+f1OmWw8P6sxW/wBB0+Jm6SQMYGb8Bxmsh/h7oV+8n9n6je2pV8bbiISpnv8AMtalh4k0S5lR7zRp7OUnBa3cTRE/3tpwR9K2brSbqaV5tHktJVZfmgtHMcn1KsetL2kk7XL331POrr4eeIrImS0KXsP9+0myce69az54blLCNblpIpkZonViVPsStei2Bvo5pLSDTz9qUZZmDKyn1xxVr7bHLpsltryRXUqNhra7tSGJ9A45z9aaqPrqLkTPFkt5ZRmJHlbGTjmtfSLC51m8fT7BgsjQ72JbGVXqP1rsrvwrpeosZNF1a40i4lTAt7sHynHorjt+dchqOga74UuEuJraWDGQl3C+6MjHZxx+eK2U4v1M5U5I6S2+G05jxc38aleyLkqK17b4e6ZExae4km4x0UVxlr448Q2ygfaxMg6rMobP49a1bf4kaiufP0+3cZ2/KxX/ABqHGRKlbc6y58M6PZafK8Nou9FDBmOTwaueHbiFNKKRoqiOWRchQOjVxl18QzdWUttJpRUSIyFkmzjI+lRaN43ttOhnjmsp3DSbwY2HHygHr7ip5H1LUkemtccfezURnP1rjB8Q9KdgPst4v/AFP9alTx3ojLkm6X0zD/gaOQXNcv8AiYIbWCY7FEbtk7QOqmjU7OKfSzNaQpFLs3FlH3l21h6t4h0vW9O+z2tzIZN4ba0LD5e59P4qyH8WSR3NpOrjbDE0Sx87WJGCx9aVkUrnO3GsXTMqbgSqhfQ7vU471Wad5LaMSZdmyfmOT1qyUhcbwilhgk5zQHSWRI9hZWbAAGMn0q9Er2Jbk9jXis9LiigJu4Pmxu3AHBx/jWUVtDdTSeQJSh3BQcKR/e96layS3mRwgZicbMZXdU0IhWYx7OWXcW2/e9qzckhpyfQp3OoTyqphJUFNziPhV9BVQXF0WBMkhx/tmtW6jTapjiwFOcLVaWVCrIICo9TwNtVGSa1Q7MNdBs9ekjjQBS/APuB/jTkkSElQpc7fmzzg1I4XWNYWYc72VSvooG3+lPWCIzXaouVUECqbjoh2bOv0KVZ/AerEjOy8ib/x2qcqP9nFxt+RmKA/7Q+Yj8jUvhlC3h3xFb4+4YZf/HSKqm4cWqwHbs8zzcY/ixjrUO1zaL0NbSJPsGuWEzsAN8bZH91hVjxbbLF4ouMjZFI6sG68HjNYySyOI2kYt5arGueyjoP/AB6uo8XoFXS5udstsMknp3/xrK9pFowVtCl7dWknytDvCf7RX/EVoxwjWvBV9Z7GMthcR3sQU8lc/MP++c/lWWtvvurcXD7VuAGDA8hTxz+Ira8JXH2PxCsExxHOrQuvY/55FU5DR499sllu7vzHcBS7Eq7DPJx3+tXHvLi20mxkFxKrOzHPmH+E/Wq2s6ZNpWsXVgxJaB2icn+IKSAfxAB/GpWaGS1tIGiZmgQgL2yTnNdLaaTOSV1Jka6tdBgRdzjP/TVv8asRajduuVubk/7srf41UFokuWVWVdxwAOMVOYY4JAiB12gHd6/hReJF59CRdavc4N1cjP8A03b/ABrY0zUrmSx1KcX90RbwCRVadmG4kAHk+tc8dNnePzQVx/d71q2SC38M6yDlpZzCgUnkqGyah8r0LhKV9TQtPEl6IJ1+3XBDYxumY7ee3PFSp4hv2VR/aNzyf+erev1rESz+z2EcoDb3UMQ3Qden5VLZQNLdrGcBVG5mByMAZpqEVHYtyldHVWXia6f7UTe3LFJWUEytwM1Tu9W1YaLcXg1S8VvtQiTbcMBz+Nc7pnmSQTODkSSMwPrzXVnTY08M28kiD7PG7SlWOS0pHA/Dr+VZcsVLU05pOJy3/CS+II90n9sXyoX2jNw3WpIvE/iCaO4Y6zfkIgP+vPHPWqsltdPCqSyyGFGLRr1UMetWr6zGl+FY3fie/nygA58tOSfoTgfjW/KuxkubqyzaeKtfM8atrN7IsknlgtOTXXWus3Omaet5q2q6myySPHFGs3DkDv6fWvP9IG7ULdiQY4WMmAOvFbXiC436LoVg7nzGga4Ib+8zf4VjUinLQuMkk2zoX8YarJb5tdRkWVlyN7kisaX4ieJreY273RLg5Zi52kdq5y3eaDqCo9SKtanpv2m3jmBVZFXcCOfl9D7fyojBXswbvstTqv8AhPNdJl/0v92mB165/Cr1p4y8SXbW4E6s0zgL0/PpXmKXEqWU1uQRKzAH1wO1dxpzR2mtlyAY9J0tpDk/ekYYHH1NKpBWJT1uzppfEr+bbgXxd5FKrM0KqqsMDaeOn8qvy6pc3VsJY4Ua4thmewdFZpVHJaM/rivJIb3fbGKV2ZGGZI8kEH+8PQ1qW2qG2ijSSZxGp22t6v3kPo3t79qx5G+pamj0Wx8QWF5B+6WBSzHaPLVQD3BXHFZt7rJguZFurOxkd3ykjR4B9FJ7H0OMGuau0uL1zc2yJHfFQZVVcJOPVSB1/nUCao93atBc7m2/KFYZZT6H23UKLWzG2mjevPEo8rd9gs5Y+FkjCgMMdv8A64pqazp76bPcrYRKVVsKu5ccdDg1zc8k9jINqqqqMq4G7b/itPEqzWcstsi75WJngD/KoxncvqDj8M1pFMi1jfi8QWKrHctprJvCgIlw24A/j0H9akOsaE7W0d1psq+Y4UOJyCASBk9eK5nQRc35MMnJUAsatSJFd+NYFB3Wlp88q/7MQ3H65OBQ73sWoq1z1z/hXOmK0clvLcDDBshwQe4rMufhxdLNLNHqG/cfuyxnHX2rzzx74qvxfWFhHfSRmC2VpvJdkDO3Pb0XFc1D4r16AK8etagg6j98acYSavcfunqd/wCD9at3iMNpAyo2XMUpDOPQKap3EMFurC+0rUbcbB0bI3f3icdKg8NeJdfSGCS+1a4ljW1lvZt7Bgsa8KOV7msb/hc2v+czS22nzRsxKp5TLtHpkHn8aSU27D91HQx6d4cu1ZPt8qNuAy6gZ/StODwhatCy6ffW0reWVj2EMcsfmJ5H8IxWAnxS0TUfLh1Xw4GaRwu2Blbk/XB/Wtezi8I63cyxWV3dafdxsqOrA7VY9Bk8frSk5rfQaUWOPhWS1Ym4uogqruG9GXafYms0eHLh2YQ3dlKobblZ1/rXRHw/r9nA6aPrMVywfmOVvuqBjbhtw6+9VILG4vtTisPEXhu3CyFt92kflMiqCSdynB6UlUkHJHoZUnhrUCpxbRyD1SZDVRvC+ropIsJD/usD+dTJ4b0XWhO+j6jqdmYyV/0hN6nHQjad1Z174M8W28Re1kGpxjq1jcHeB7oSDWim31BwRp3ml6mjRQx2E+yGIKCqnDN94nr6n9KqnT9V6LHdxj0Xdismy8R6tC40vUYbxDnapIdHj+uahl1HVmvZRbavemFeFxIaFJ31sS6atc9NAWKLzJnESt9zd1b/AHR3qomqxyzywwusXlAl5G5Yfj0FVLl5Fnln1CdfLO5VReZJB7f3R7CvOfEur3a38NtbK8OnsVZIox975uee9bJNnnJHocusWaRFrYmZ2OGYkkn6t3rjtXYLeM5s4vPmbczYz+GKurHLHapFYqEY/wDLWYHcw7EL2/GpILK208m4vn826Y9ACWJ9gelTKyV0aRetiL+yEnjWWS3MQT5iAflI/wAKoareWBeO2sUVpFYNI/8Ae/2QKg13xDc3S/2dEWjycFF9PQms60jh01jcTSr9oXpleE/2h71KV0OU7OyOitrlNHXMoVrludo52jtn3qu97fT6hHMs8sUwY+Wytjbnrz9KwRP594YjJjd95mOWY+9btlBeareC00y0iuI4fmumd9qkfwrupOJpCWh0TeMNQs2ijuVTVrV1WRTJ/rVDddrjng1etJdE1yfdp12wupPvWN5IVYt/sv0J+tYepXk1lqFjYwaSNOvWAjjadyyLz/DtzkU+58AX8sjTnVIGuCdz4QqCfUVDSRXNYt6iuoWV1LaXbXEcW8ssU6qzY9QemPpUtnq97YxGCOVZ4JBhreceYjD0INW9OtvEFnbLZ6h9k1bTwMeVK4Eif7rHkVLfeFpURbnR2knQDc9sT++jH0/iH0qouJTm27pmdN4c8O+JHP2JZNJ1Aj/VKrPCx+n8Ncpq/hXVdEJa6t8wn7k8R3Rn/gXb8a6Oz1S70uVjB8jk7ZNwOWHdSvUfzq5D4k1O3nlkkWCSCY4aARkwsucbQDz/AMC9ad5LbYT5WrPc87MKdSOe5pPIU9q9Fm0Hw94hBbTZF0jUCP8Aj3n5hc+x7fhXLapoOqaLKqX9lJFu5Dj5kb6MODR7RkOk0YRgJ6Uhtzx9avhD3VgO+KcEUdVNHtLCcRdMuX06SRgkcqSLtdHXIYZq8I9H1GJhJFJaS4z8vzoW/mKpgA0oAHasZyu7ouN7WZZOjw2o8xZIpVk4jK8gGnxQwwEbckDoAOhqOVxGgaV2VWOAuMVRurxUDNvO4qdoHXNZpzk7XG9NkXpZENwGDcKCW+tRqY3ZnKM7KMqOmKzoZZS3IB3tuJU5wf7tTSTurfK5UN94A/eqrNaMXMWVdN8gYhAPvAmoGjEilTt2qMsT1A9BURVFjRlO49WX+JqfLsRfnyDuwx7U07FpXVzX8LWMdxqUlydqxQQM5z1GBzT7KyUWc0zctJuw30/+vV3wspt9F1K6ZFAmZYUVuQ3rxWlplus99bwFRtU5cfw4HzH+VZRm3J+RpGOg3TbZdOvvEFmQx3WcHHX5tv8Ai1ZsUSw216lyirK1uGhDcHcGHT6jNbEqu+v6uq4LTaZu3Kecghv6VgW9q10ZdxG5IjKAx64rpi7q4WsWracNpy2nAkWcuAOhBXB5rovEQWXwpotyTkJmIt6EVzMMIOmS3CMcxsowO4NdPj7Z8PJEKn9zc5QntmpktblI5iV3a2CknyoSQoI6Z5IzU6pNaNE0Z/eKVlQj16g1GpjNlLbFmYSFZA3909CKeS4tI3kcjYuxWGAcA/N+NOwr2M3xzbQ3WoWHiGa2LQ38GydEfaVmQ7Tj8MGubeC1+1b4UaFGjBCu2T931r0CWFdX8FarbAM0lq63cQPOMcMF/DFcLdwFr54VVnVVUgKcfwrVKRlOOtyuF2NGsSBRu52jtV6eGDyTIjkFRj8T2akgHlw+UECuO5HJWrtkLeUtFM6qCvJxUTk09BwjpbuVZ7e5tojFNE0TTKGQHqV7Ee1Uisokata+nMe22SdZVUAo0hztUDoG9PatHwrZW99fW8soLpBuuJ2J+UBfuLj1Ld6XNaNxqK5rFbV7J0FvbPGoeKFd6j7oOBxURtUstEmk+VZboGJGI5A7kfoK2L1HvtRLiItJcPuXHJxnkKK09V0iwiEP9py4it0CpbRt80p6ksR0Gfxq+d8qS3Gopu72Mnw74UD6XbbnCwyncz45x6D1NO1aZrphbW8bRWlqDsVh2Hds96ff30t9hd0cFsi4SFTtVVHYCpNMN7eO2y5jgsYVzPPP8yKo6k56n2oSa1e4SSatHYq6fpUN9K8kz+Vp8A8y4lY8Ko6/ia47xHrP/CQeInnjQRWMCeVbpjG2MdPxPWtPxl4zi1SVtJ0VPI0dW3OVXb9pb+8R2HXiuejiZW3FCIm4DNyprWMm9WYt2ViexQuRjp61Pq8zXbRzkgSQxiMKB2HT8asQRxtEqI4AX0Gc097dPMLFQFbhhjIxWcppu5KTZQilefYpyqAYYkVvW0yPKLYtt2qqoT1J9D9ayoI4hMyEuoDZC7cZq6joIyEjKrvCtIx5bPf8KylVVzWmmnqQ69o8q/6bAjBk4dQMmmaRqqvBqJlUM0se6Zz3VeAP++iK6nTrpLyLy5XBk24ORxKn976j/wCvXM67ob6RDc3Fopa1uioJH8ADZbP44q4VbqzNKtK2q2K8Swv5jyuA+3nHGajEiwt9mC+bFIfnG3PPqPRhUVrOr58zG1V4yeGatER+eoaFFPGCxGN3riolJp2OZLUkgvXtykVyzNArbo5V4K//AFq2obJNXuGkiQRaoqFgV+VLlccZPQH+dYKRBA0UkeVbn5hxj1FXLCWW3g+x3TyrbtzHIjbth9cD7w9R+VTzs1iy7aIHEsUkLLLGSs0DDayH+8KiutFkslaW1R5LZ+AV4ZDnJ2+h9RXT21yuuQm1kuY7bVTj7PfY+S6xnCucfkfrVzTCPtLWF7AtvqERAmtZCQsgHRl/vDvlen06J1WlfobRinucPY6imlL57sjK3CSY647H35rV8H2f2m5ubmZNs1y8cDM3Csmd7FfwGPzrodX8FrcRT3liiP5oHnQOPlc88E/wt6N0Nc3bCXQtOvliWVUSJoYgyfNayOcHzB/dxnBHBrSNWMlpuRJOL12OZ8Q51fVr3UBnfNOzLnnC7sAfltrDt7Oa8vrewiTdLcSLEv4nH+FdTAhmxbThYr1QPvuAsg7YPv2NSWcD2WoLdfZlM8IOA3VGwQD/AOPVtGqkrMi13c09fuodO8NazcWxVRfTJplsFP8AyxiHzkfVs15mRiu38QQpf2mj6faSM1rZ25Lyuu3dM53Odp+vWsC50O5gB+QyEnIcDAz6VVOpGwpxk2O8MIjakbuZVMdlGbhieeR0H511EMkemeDYHkQG61q6a7kJOD5S/dH1y2a52wD29q2mi3kWe+nRWYYwqDtn61reJXsr7VjHDLths4Vtouwwo5/M5qZycpa7FRTtY5+XVr0ao95Z3NzbPnCtG5U4H0616Jo3i7WrfwNdX+qXzzlZw0DyoG3FSMLt75auDi0pZZESF97O4VD7muq8dQpp1jpPhyEfubOFXnGRkyH1/U/jRLkehVpJXRp2XxK0a+jVNd0BFdcfv7T5SPU8Vtoui688U2h+J5YbhdxSO6cqwHYbuvHPXNeNiEuwAp7QSIpyjBR044/Oh049BKUup7asHiW3iMesWSata8bHIWXA+o5qhKPC9ud0lpLYuTgomcfkeleeaL4w8QaIoFtqVwi9o5cuuPxrrYPifFe26rrWiWt3Ip4kQlCT7g1lKDvdFqRTuL6O1+SfNzdseIlOef8AaPenWmmXN/dxXN2B5ijEcCqNqCtCw0fTdKybmZYmb52kk6t/hVG/8XySM1j4dt225Ae7fjP+6D0+v5CuqKTV27I82Ts7JXN1o7TR4WeXZNOoDC3Vhk/UVwfiDxOl3cMlnahbliF3Ku38MevvWbczJFK0FvK1zdk4lumOdv09KbHPZ28k0rMHmYAM5+73zinJxe2wkmnd7j7dbewhZnlVrphhyOcZ7Cs2+kRwTHIWYdQehqXUL0TjyYkVVC/KSoBzWTtYsBu3OeozTjHqyrXJIml81Shw6nP0rXs5ru1fzba4khc/eaNyN31q74UsLWfWYYLuEXEcw2lQWBDf3q63UfAKgs2nXK+oSQ4x+NZynFaFx0RzF/rl9qaWrXbq8tr9yTbhvx/Ku90TxfZ6laKl3LHbXYO3axwG9xXnt/pV7p8zR3VuyEdDjOapFPlJ9O3es5NNaFHuAcOoIIZT0IOQaoau8q6RczWkzxXECedG6HBVlP8AhnivMNP16/0ht0ExaP8AijlOVP8AhXQy+L7LVtIurZvNs7mWJlVgSVJ9Nw6A9OahopaanYQpYeL9Ntri4dLXU3i/4+EHySN0ww/rXJ6ja6zpl01heMVUMcM5LEr6Ifu4qXwNOG0BrfcSYJWUZ64PNdktxb3+nnTNXzJbEfJMBl4T6impOPoUmnvucCHwoBGW7t2Nbmm+KL/TYxbSmO8tc8xTfMp+hqpreiXOg3aRyHzrWYbobhR8rL7+hrMTfCwaJc7vlYY3Zz7Vo+Vod2tEd7ayeHdZGIUhtp2/5YzKNpPsaqzeHYrWPN3YRK3zBnUfKRnrmuRjj/0czlDL5RBZYmBKjPRl6r9au2Gv6laSuklyWt2TclqwZ1PJDfMe+09TURotq62JnUitNnYVH0q61aC1t7BWhckeezEZbHVfb3rTm0HSYYzJIrJGvLMrZIPrUOhy+HlihS9+0W1wrYWdl3IOw4+laOsaPqt3bNdaFc299atGygKwDhiMcBvbtWVaylZbDpRm43lueX6mX+0SRq5kijYqrdNw9ageEMqsXZmU52tz/DVm6sr7TpZF1C1ubaQdpUKg/TjFUkukjYqcMWz05qlL3bIbjJblgFtoVUVQp2jJ6Uy6iNu2SwZj6NnFDTRmJ0LkknJU9cVFFN8jbYVYMMZZTmldvckmS7jgUbF3NjceM496twL5+XcsxxkKvesjY7xM23Ls20MeMj0rp/BWkvqOtxoxZYInWR9uBhV/+v8AyqasbRuhx5m7I6O/t00+10/TcbTDGJpVHTcen9a0PDKF2urnj7uxM9l/iP8A46B+NYms3zXl9c3cIz5rYTzD8u1eB+gzVuw1eddSstPhZltQm1lUcuSOWOOeu7j+dYJOEdd2dEXqWp32eKSAAxk0yVcA7uqtXOadLLiJoS25oSp4/hI5ro5d6+I7WVCrMYHxgj1I/r6D6CsOxuPsup/OhO0sDuPGD/8Aqrrg/dB6yEiSVoGcbtqDLDdXX+EES+0rVbBzzJGHUdeVrj4bxYTMjcK+5SfbNdL4IvYG1d7Yxl5JoWVGDbce3481M9hrUwLa3gOqzRzPIztuUDbgA9v61LBdI9pLYpbFpFfKqzbjnvUOuh7fX7ohfLIkLKufumqcsEttebZHKyMysWU9M96qOquKx0ngq/jbXWsblY1guomiwRjn3rhPE9q9j4r1G3CsDHKV4OMr2/St5Aum6zbszrIkUgbcp4Y+tbPxB8M3usa7ZanpFq1yLyEFwjAbGXgsSTgCobaloJq8TzuG4aLoCx9OtNlSS5Vp5GClflCt1at1fCrWbt/aWqW1k4yDFH+9YflxVqKPw/Z5ZbS41OUAYa4baqn/AHR2p8snsRbuzAi0q4uDElmklzJuwyohIX8a77RrODRPDzxalcfZ7qVt0kUZDNsX7o/nWXca5fSQ7YXitLcceXAoXn096z4I5b+QxWtvNPOxAG35uPf/AOuRTVPuVHR3Np9bWBHTSoFt0A2tM2C5989vpWSzSSTII2NxKw3FSCWJ+lX30iKxij/t/U1tNzbo7aNt8jH+7joD+dW01i2s4ZYdJs/s21Pmldt0jAjuapyUVdDUW+pANLhtitxrcpiaRhttUYb2Pv8A3RXD+KfFVxrEP9mW8S2thDIf3UZ4YDjn1Pfmuiu/tE1x5rHeVUOGVgx5ztPFcfb6bJGxWVCZMtkAdKUKierJnFrRFayt90TMvLZ5Lc8VoCPewzgDaMEmrYsHgh3rt+neopU/cJK27ptPf6U3UuZqLW5ZgVIwhJwx4P1p0oVJCoOVYHJJ70yDFwFxtVgPvE4IqQR5VnLncrfKoXrgdqwe42kilOyjDLH+9HCnP3RR57MGFwowwwVWnzoTtLI24cHise5DxajEJJVRZHCs23G0UOKZUZdzprW4VSrxyBWVshgcBT6D6f1rrrSeHUrJgY0wwVZoiuSrev0/wxXB2VyLtZnjj/dxjH3eFH+NamnaiYpTcwMAFG1lYcOp6j6cVm207G9KS2ZQ8SaCNKkNxbL/AKOxBCgfKpP9KzrS/I2Ki7mCkIMZJbv/AEr0thb6laN0aGVcANztP8Sn/PvXnWuaTLoV2AqK0TOTE+35l/2W9cDpW8ZKUbS3IrUXF3WxdmdnKiPqMBmY4J9fyqeO6R7YrIVaKRsY/iOO49DzWQGKzM7I8I2ldzLkc5/WtK2jtorRUVlKxpklhzisZKxlFp7GnbTSw2QjlI+xt8yOy/6s+xA/MV1lte2+tLBpeq3Iiv4ubDVY25LdlZvSuHtJmj3JKfMi6FFbhSR2PqM1bRxHERIgeJjuVmUH5u+MfqKiRrFnoVhql3BeNpuqr9m1FMc4wlwvtng59PyqfU9Ii1JWubbEGoIhXldwKnqrD+NP1Ga5+y1S31S3XRNeO0AD7HfKctCeyt/s1q215e6Vqkem6udt0ql7a6XlZlx97PTd9eD0ODg0kre9A0Tb0Zx1/oaLvRbYxTQcvbqPmiGM742/iX27VAlywS3S+RlhbasF7Gm7cc42n/BuleoX2nw6vCvyeVdRksGj4KkfxL6e6n6VxdzpFxLNJGIZGvZVMiQnIhuVHVlx91hzxVqV9yHTsZcsCqzRyNjBwGU8E/WmmBoXQTr5iKMfNyCKhgneytrgSCaWxVwrg/eibvn0PTmtL7RC0atGzSQFRvUjbtOf4vQ1nO6V09BKTbs9ymdPs5iZIzsdjuUozDB9R6VnHSEhlyRnc25jjOTWrcWZhVbm23GE8bc42j0qwj7LczAKzY+aNnwwH94E1kq0lsykr7mDplq9jqkN5HbpOLeQPsVsBsetUdam1C81a4upI2zM5Yhh8oXsoPtXUSWu4NLDgKozneM1BG4biVVkXuoPX8DW8MR3HY4+S6tCY2NtJGV5fbgrmr8EkU8Y8uZXb+6RtNbVzoWnzg4fyJM87u9Y0/hyWEs8Th8Z5VsYA9K6I14SW9iOVp6iy28TlfNX5QcmoLmxikIKMq4JByarsl7aMFVyMfw4/oaf9tibm8tI5SOAU+U/iKtNvZiuuqO6uYzIp8ze7tyq4zu+p7VyOrterex2linlRMMNsH50sfiCW71HylULB1ZicMo9fetK81dVVYrFIxFtwr5PmSHvVJyT1OK8eW/U5tLJreIho2KnDNjguOeg7Cq91qCvCYvIjROyquKrzai6tiMsCGOSWzx6VXc+c5c4Zz75rojG6uzNiNhnHllsnoM9K0LKwkkwIomlkPOFGTTLK1ctnZlj0x2r1rwhAtv4egYxKkjEsWA5IzxRUqWjoXFD9C8NWekQx3BRmuigJYn7pI5Ara3knk5pjP60wtiuOTuWkPnhiuYjHKiup7EZrl9U8GwTkyWTiJif9W33a6YN3pS3FSpNbFJHD6BfxeEdQu5NW0oXivDtiUqrDeG9W6CsPXtevPEN0k1yltbxIxaO3tkCqv1I5Jr0u7t4LyIx3MKSq3XcK4rWPCM0CPc2WJYlyxjA+YD+tXGUd3uV0sc3pmr3WkXXm27/ACNgvG3Rl967vSvFVhqZWE5guj0jY8N9DXnjptbaRtYdRVeRQp7/AIHFXo9idj3IapbQ6PNbahG09kzxpIoGWhDcbh9Diso2y+E9Vjku4BeWjP5tpMihufQ568frzXn+leKZYrG+sL+R5YpYSYiRuZWBBHPpkV3/AIe1yw1nR2sL6RZbR1zvJ+a2YDv6Dn+tG25pHUfPqGneI9SkMFq8xLbmeRPLZskFmGP4VAPHc81WOgteTbrS5aT5AwhlXBUMCVUEcEkDOKZdaZD4ZvlN3dSyzkFoo7VdoZf9pz7ZyAKvR+JhPbSfZES1uFimkMEQx57LEViVSOWO4ZweeOKbk1s9CuSLldooNpb6bYx3OoW0lydx2wwAsoI/hkYdPp96syXWpZ3SQXDRbc7Y4fkVPoBW/qP9tPFPc6TfyrrNgBFcq23yr/YoLMqj+Nc4PrXN2/xDtp4R/bvhywvJMfPLB8khH09elTd9VcuSS2NO38S6tFb4a6WeAdEuMOB+Bp0+o6Hf5bVPDdpKw6vAPLIP4VSGt/Du+yTPquky/wB1kLqPx5rQt9G0q/i/4kvjLT51PRJt0ZP+fpQ+XtYSb6FaXTvB13GECX9m2MEZDioP+EY0d1CWnigxxA58qeDH6itdfBeto5MCWN0vYpOGB/PFVLjwr4hgdg2jyv6iPa2V/A0uWPRjab3RlN4BuJ8CHxDpjhQSGLkE10+h+Fr3RNDmhtrqylvZ3CvIsoChO/6fzrnrjSr+FiTot6i+8bH+lQvBMqAm0v1cd/LIX+WaTgpK1wXuu9jcl8Jay7MY0ttq8f69aW08M6rBqUFy6QbEPz5kXkfjXPAyqxEkd4g9QjZ/Wq7tP/cuvyak6N93sVz+R6Itldf2vbTbIyojkVsPuIJII47/AK1xDCP+0WM43QrKfNbuVFTeFndfFdliO8EbsykyoQvSoZwItWnDYKrcEuvqM5xVxjbQT1CKW3t7/wA1UMkG47Y2H8PatDQbpbXXrSZV2kT7cYxtBNZk8yHUGuLdNiq2UX+7U7zO1xJcyIUkZg+AvGBRNaDXQ3vH9kIPEYlH3JVPOK514VFpBcicyGQkFW6qBXdeN4hfaBYahH8xCBifTiuFhtVnhu5N+2SJVZU/vZbmlB3igFdLc2Vu8bsZipEqk8KegxW/qT3Gq/DeV7WTF1pq/NxnchIrBtltjbzrKxEpCmE9vcGug8EaglvrZsJhugvQVdW6dO9Nx6hpaxxenabqV6qCK0uZm7yugwPp7Vtt4ekghjTU9Ss7GJskDO5yR7DrWTq+ta/p/jZtH1LUGigjkKqq4VWQ529P9nFc74j1ue116SO2kV1hAClvm5I+aru2tCEorc762Xw9aQPcrFLfbB8rTHahb02j+tYuq+NtQZGtrUpZQN/Dbqqkj61jwXlxL4djkmGGmctkDGQOB/WqenWkl5q1vbF1kBkALA5CqvzH9AacI3i2yZS1siLXbm4GpxgOzPbRKNzHJ3Yyevu1dLodpe3FrFPeSMzS/OMDHA6VzUVq2ravujO4zzjBx0BP+FepCzSyikKE4jTYCvrzXPVnyqyNqKuzGWDbeRbWVXZdqHfg4AyTVDVVj+1KmSZAuT6n2rZgiM+rm5jVtkNttXj7ruen1wtYl4o/tGQGRRIWxyfSuRSvI2qRSRWnMXlF3jyFHJJqihSdQIxhcY2k9BV67TzUlYtwq9PX/GsuKVDEGL72QhWG3H4e9bRZzPe3QeiO0LKHO735xTv3xTkgFuFI6j3pZLpIwXCFVkH3VyePSmDZLCHZxFtBILdQtaEyS6E4+VmA5G3aD3NV5bYSRtHJgoclR1bd2pc5TeXOQu0beaCoVEXG7HCs386laO5OnUg0CT7LbXFvPjKSfKpON2RVj7YjXMcaFWXd8gXjC9wfbFZ92ZUbzkOWxtcg84qnokr3mpMkYj5PzF/uoi9W/pUuN25FpppWO502/NnMQGLW7feUHO73HvW7e20WrWQiJU7lBRs/e9Nvv/8AqrjfOtkaTZIxiT5ix6hfWtrSNSVCkErL5TNhCT90t/Q/pUp6nTGSkuWRyuowXFjdLbsrZ+8CBkMKjaR545Yx8sasoYrxtJ/wrv8AW9Kj1CFjGMTKMg9w237wrzG9ils5Wt5d6SMTuXk4z3rWC5nY5JU+SWmzNUXsSxBQ7IE+UerH3q9Yai9kpguULwSIASxyRzncp7Gue01hcGISkAQNudz0Y9j7961IDDcP1eUfMWfGMjPT2qKkbOwotp3RvyTeU2SPOtJBuVlHzMO3HY9eK6vQdfEdoNL1e4lWxmXFtdo37y3bPZvTI6Vw8F0kcbIpke3J2nPDBh02+/Wr8hjheNDLHcWkg3tIoZcEjov+0PSsruLujojK53Mg1XTobu01i5L27KPI1NH5dWJx+Pv/AEreSKDUbE2bPum27SVbHm8ckHs3f3964bRNXS3tF03XIzc6LOuEbqYT/eX8+R9K0Q9z4ZeBbqY3OjTH/Q75csqg/MFbHOP1HUelDSauty79ypqelNBIwvnbci/u7gjAk29EmHr6N3rFgV9HkJXzWn2YuIHG75c/eH95Tx9K9PP2bV7XyrkxGR0ARyyskinoGI657N/I8Vx2saO+lsYblJhYxDCXCndNZM3Q/wC3Hx/k8Uk9LPchx6mXa3Akh/0Vy4fO+IHAXqePUfrSSxHyVuIX3KjbnRkBK/T2rPnt7nT7sOfKikJDwSRufKuB/eU+laNpqK3a7yyQXpbayt8qSeoPv79DUSpa3RNy1ZLbXwaMHymPGFOP51T1DSLnT3V3QsrdCDmluI0km86GAJJ1ZSMAH6dqsx6zEyCC7gSNj6M20fhWGqehaaaszAbUDDKBINyf3WNTG/iYM1tIVVRkhh8p+lWbzT4ZY8oVYHqcZwK5qfTbiEkwOGHbnGPSuqmoS30ZEk1sb5uUmw1yiyj+8PSq91Z6dcNkFV5zgVgLPdW+VmBXBx61Yt9T80uXPf0rX2TWzJ5miukFnpytGZCXx87Ed/rWXfXTqyiOcFGHOOPwrOe6dZnClipOSrevvSO3mgu/JFelGLTu9TiaJSI9xYj73IqzZ2xdxsQlz90DrUFtGXXcRlQeK7TwRYPLrkdyEZUtlLFvmwT0x71pOSUdRJHReE/DlrBp6Xl3DunkGVV+ij/drqVKRqERVVV6ADAFIWqF3PGDiuGUrlEjucnJX8KiD8jJqNmBppbFS2O5Y3+9G8HgH5fSqxcFQc0BsjGcfjSsUi0WBBApA+FGDUAk4xmmGT0qWVcxtd8OW9/Gz26BJyc5xgGuBu7WS2lME6lXVscivVGYbsA5rM1XS4NThdZAVkxhZOpFXGVtw3PNBGUcnrUInmt5RJDKyMPvYPX2PqK1NSsZ9NmMU2FGMqw5BFZMiEntn9DW0XcIux6J4Q1s+K9HPhvUZC19apusZ2b5mUfwMe5Hb2+lUpVktpmjlUqyth1zyGFZPgrSbO6v3vZruWCaxdJUSJsM3P3ge+Dxj3rvvEi2et2Ta5p6nzEcxXUeNzBh/e/AZHtmkqkeax0crcboq6ZrJmubeOeSOO9iyLW7kB2qzEFmYfxMVGM+/Nc1490AQbddsLZ4rSZ9tzARhoJuxx2VuopxVXXB5z0rZ0TUknmNhqCefFPF9nkRz/x8Rf3fZ16ofbb3FW1Z3JTTVmeWLO6bcHO0Y55qcXkuMMEYbc7WQYq94l8NyeGdaktJH863YeZbT54miP3SPf8AhPuKyjh4uCQw/hI/rT0krmT5os6TTLyefT7vyrl4VtQGQI5XAPXpUFv4k8Qw7Etdd1Aux2opkZs5781iotwI22MwVhhgpwMVuaSqadbHUpkLFDtijA4Lf5/QVErJNIqMmzuLvxXrunWtpaQ6rJJMpBuJjg7uM4FNl+Iet7WaK5CL2LDNchFcTvDvuH3SSncwxVHU9RR0W3hJJBy+PWslGyu1qVKXmdlH8S/EglhEl0jLIwViIvmxmtu98a63Bpcs6zgOt0kZUoMbWDf1xXlqSK0iOx+dCG/HrXT3eoHUNJmuZbZYczQqEQkjO7GeaTXYqE9Gmbth421e8vrMXFypVrtFddg+6ah8QQxx6tepHIWLSbm44UZ7Vy0DlAXHVJ4m/Uiuo1znWbj0lVSv5VvGKWoJ3IryeG6uN8MfloEAPepJbuW6ZXkUZ8ryww7qKSd7Z7S1WFCsiLiXj7zU83CyWNvbHAaIttcdTk9KUh3Owi36h8OZVjcPJbcMPauJslWe4hR2CK7KpY/w5rufAMySDUdOmwUdQSCPauKvrc2d7dWxBCxSfL/u7qzi0m0MakccOpGK4YGJJSrsPT1p7OLa+M1s+RGwZWH8QzUV1bva+XuORIu5TjHFOli2WkEsZZt/DDGcGqb0BEnxf0iC/g0zxNCQTNGsE31AyK80srZGvIVdFZd4yCM57/0r3HSrL/hJfAWp6TKgaW3JkgJGCW5IryKyt5rfVYYwrLMJhHjGTknB4/GoU2kQ4+8mdNqdoBBZo6qpaFWcIqqozyQo/h69KraVbpG93cAY8mzmdf8AvnC/zrofEKJBqTgJuCEjaRnt3rPiHkaBrU+AcW6x8/7ThatSajoJr37FHwPp32jxJbELuWNWdvYAV6JewOlhNIGVlVtzMRke2fauZ+GjCXUr9zGCVt+GIwDzXVavuWADau5sBVXqzFhXn1ZScrHdSilFWKNtCP7NU71d2YsWXowHt2riLlhcajM55fcVH0rvLa3MmlQqc42FjtPOdxrg9UhlsLiVwOWPDeuTxWUX7wVotRuMIhRMrGWZhwo9fWs0W9vGJEZSuGJyQSSfSrTThYt8hXYBgqvU0kbW8wE0cyicPtMBBOAP4j2x2rrTajc5YxT3I7ezBUu8QO4fKT1FVm2K7jLM3AVW6HnpWvcusCuxkDhQCdvvWBO8u4XMasp3jZnqW6/lThJvVjlGxfNsHQPIwCqM7V74qlK5lwE6DqK1baF5LNJAA0sq9jUSW80bSW7lUVj829M4+XrmmpaszcCkqyQoWDFQxycdxWYsMVlePNHjEiMm0cY5BPFbJgZXZQrMwGS3UGqE9oksTW0gKuxLbh976LTuTZp6BBdobC4bYQfu8nuOBVi0uPIhhhkfe7ggMT09jWPYboJJIJIslGyABx7EiuhElpCnnlFAxksecH2qJJRZpHU63RL55rURyS7WD7Y2Y5JUdV/Wq3iPQU1OxYxrtmUfI390/T0NYqTzeVFKJAQX3KBztPrXVadei+t2B5lQ4lUjhwe/+6f0PNHNazR0xipRszyZILm3zbSOY2WT5s8HitJ5/tcEcFq21lUF+eCM9/euo8U+HjcRG6twvmBSFLHnj+E+9cv4de5k1aK1dFWFWG8rgiJVySWODgYBrW6mrrc45QcXZlkXrw/OYSAG2lnGCe1aVjqJs5Gt7kia3l/eSwscK3HDD3Gaxp9QEt3LqIORIxdEPTB6fh7Uye8aSdJpIwoOBuI4YnHA/wAaylG4RbTudfIz28Tkbbm1kVVVl+6GPP4MMVs6Jrw0yJrDU41vNCusq6nkRt6r6Edcfl2rjrTVZLVmtpUa4t2yHiDEKT/iPX3rRDPakoJYpLWdVZjtB568ejCo1TujbmT2OvnhuPC7RvbT/bPDU/MM6HJh3dj/AIf1rrrbUbW9t0S5dJEdCsM6ndtHfPqvrn8fWvO9C8SNopNvMi3ejXIImgZCF2+oHOGrWms5fDh/tPRXa/8ADlzhzsbLwt2YN2Poeh4BxRK0ndbjT7k2saA+nRsothc2LHe9svO3/ppEf6Vyl/aARrcLM1zFM4EV5GeFz/BIOx6V6RperW17aoshEtk+WjZOGj/2lU8qR3Xt1GRWXrfhya2nkvNOjimFwvzwsP3N4vXay/wycZGOvbnioi313BxXQ4+01J2jFldr5c6r+7nYZyO31FXjax3DKk6YZhlWDgqw9vWs68s0ksXltIy1rHuWSCYnzrRj97I7rnv+eKo2l4ljdRJdILiLbtVg/wB0HuD2NDpqV7aMzvZ+R0MENzBP5IXCnkf40lxZ7mImRWYgncpw1KlwjTY8yWSJQNs23HB/hPvVW7ugtyGAYFshnB2gntx271zOMlKzLco2uild20SBkDB0PTI6VTGn2rIZ5dw52KFIHuf6fnV0yJIojG4k9PmqO9MkPlwAbjGvzezHk/0rohOSVmRe6ueYvuZ2bPXnPrUtpGztg9M0yJDI3tWjBBsAIGT6V7jdjib0sbnhWLOu2yGMSru+YMPlx6mvWlRIlCRoqjOcKMCue8Ladb2WmQ3Mdu0dxKg3M5ySPUegNbxbisKsriHu+Kgd/lNDvzx96oHcn61zDHF+OuKaXqImkJoKRIXA9fxppdjTBk9Rg0ZxTuNIkViBims+ScUzec00+tSUO3d/al3nsaj+Y9hSbW70aDSINR0231O3Mcy8/wALDsa88v8ATJ7O9a3kVmbdge/uK9M81FYKzgMGH0H19KxNQdLhhIqI0CsQsrH5pj1/BB/d70nUtoi4xuzPtbKPSrYQHDTty033txH8K+w4+tWPDuotpGrg3Ejiwvj5c5C/6sbvlfHqrbT9N1V3nViBIrGFW4IHP51Su5VWAoJMu38Gct+VQm2zbZG1rOnyaXqT27oFjLEpg5C9iqn+76exFZ9yirHFKHyzKWK9GQg/4c5rorbd4i8I43O99p21GZzkso+43vxlT/wGsGJ4nfbOXRHVgGUbipwcEr3APUV2wd1YykrO5u6hb/8ACb+ECg+XVrHdJEAvzO2MsB/vBd2P7wPrXlKb1LYGCoJcH+Gu80bVH0bVY7oswjyFmVTgqPX3weaTxz4ftbTVo9Qh2mx1HMibU2hZs/Mv1zyPY0rcrE1dXOSsrJ7u+SMsNp+Z2xjao5J/Stu5VtS1KO2jQJa26YCgdCP69ql0i3Sx0WS9uHYecC0WzAZUB2rnP95v0FOgRrWwCk/vpcNIfXP+TWbleVkTFWKskTHc+QCOlUfsQ+0FyQ425wOmfTNaM6szNGvJAzx901TuW+yQhipUgbiDxk1m5tysJq7v0I2hiMznY258fKp4Ga3rayJ8Eyy8BftcK7c5I/eH/CuUgmlEbOU2mRt2487vpXe6Wjv8M72YozBZIiXHqJvT8aUpNM0pq9/Qxha/6Pe/L9xFf8nFdjNplxq15C1uEAMCsXkfavT1rBigbdqEJZWzbSdPmB24NbOpyTy6Fpzoyi3VBtB4Jbp0rd3ew46MvHw5bQ6Y32nUrGK5VxgrNldvcU2G28P2sF3Fc6qszyphGgXO0/Wuejga4Ezqm4xJvI9qdp0KXV8lvISocNhh2OM0uV9WUmdp4buNAtNciS2e7llkTaGYgK34U3xMNLtdUMkunS3E0i4b95tWuPtrl7e5gmY7GhlHK9hmu2+IEQm0+z1KIgo+3BHYY5/pWbjaS8ymzDn8QRtAhXRICkP3cuW2/wC96U238SX1w7R2mnWq7VLlQM8Dqax4L0wQXNuI8x3K7eeNpz94VDbTyWNyJ49yyKpXkcEHhhXRyojmZ0mh+KrqXX7VrgqsRYqoVcdT3q5q/hXSrbx5b3Zml/fMbsRqFAYjnC/iOa4xXKs0sZ+ZTuT6ivTLdbfX9C07VC3+k6acsRzuVlKkY/4Fmuepo79BtOSsnZmNrGnWs90s1pJcpLMzK6sQSR3I/Osy50m1g0e+tGnZVn8vLuVyu1s/THaszUfOW6n8mV2Vc7wrdAT/APs1FO7jwXqrNzmaEDPOPvVq7KBwOjWdZNS0W67m54JsotMvdVWGdpY1hjXcflyTzjitbWpdoUrk4Qk4FZPhOIMmquGZVSWOIAfdOFFWddnAWeMEq0QxkjvtzXlVHefzPepK0PkX7adLbSbYA4C26kj0yM/1rzbxLebbpFYSOxBUKG6nPBr08RKlpiQ4Xy0BP8X3RXmGtxQ2eoRv5W6Jw5G7+Ej7oFOjrUYq6/do5wGS5u4mMmIt27IOcY/hq6Zwt+kkZHyrg5OAM1Cmz7erxwqyBSxXGTuxV+y0+SeczSMscbYZ1Y4ZxnoK752W/Y4op3Ls4Q27IzqsjNwG7gUMxltwZeAqkKvYVlXHmx3LK+0MTkDrtrVsYjdRRKPlRTlu/wAvesGktjV6jVcxRBQfuqBj+Ed6tpGjvvb5i1ZEzzLdygIF+bBx939a1LWZHhLnClOqj2qZbEtXK93hlVgwBXHK/Ws6Vo5NlwG+fkj1Gf8A9VaF7EIoRPKTsCfdH+9wTVOJsL5YgEu9dqkcYU1cX7pk/isZ01mcCcOyFhyF+9n0pIHMzlMgx7SrAnBC1bn32/mJtZZTjK/eX/69Yt6slpcF1ThuQ3v3z+lWrPRivyvQ1bSd4IBOT5iMxWOMfwqvHNbdrPLaypPC5U44Pb/dNZKSJ5IjKKqKoX5R94nvmore5RZ/JnkZo1DB2PGVx1X3zioszeMrO56TFNDfWqyL8yMuCp/hb/63auZ1qyk0zStae3SISXcCxKyjBbnnb+Gc+9JpWoGwnLsrOjKA+3uP7w966h44Lq12sPMt3BZXYZxnuPb1H0pRfK7m7iqkTx2wlEEaPMUBB2puGfwq414XyQyFQwZs/wAJHpV7xfoc1tfySpEqxsQAqjgcdqxOY7cRxws7gbirDg8Z5962tF6o8+TcdGa8qu6xbPlBxuy27n/aParNtfsN1pNcM1vM6mRYz128/gayUy9sS7sluU3v6sfSn7Fnhk8kMz7fuhfu/U/56Vm4k81jfF8wbYwKw4JjDHJZe30NdH4a8QTaDLuDNLp8wzPbyDhx0xjs1cHZXZtyEuYyw2FUDAjAP8Q9600mEErAu8qMuQueGHuOxqGrbGimmj0W90o6ZD/wkPhg/adInw09qDzGfX1BHPPb6VtaJrltdWp2MtxaTDbLA2Mq3XH+y3fHRu3Nef6B4kvfD10LqzfzrV/9dA3IYdw3v711FzpxnU+K/CIRojk3mnOvI9Qy9x3x26ihrmVuprGVjW1zQFuXj1TTJttwoIS5P8Q/uSjuOgy341w17pr3UssdvEtpeod0+nuM7h3eI9x7V2mh69FcQfabYsynCzQSvll74Y/yb8G9al1nR7XV7QzwNIrREsjIh862cfeOOpX1XqOoz0qVNxfLIvli9UeYWl9NYzNJC7TQL8rK38iK2IGS+hkmjH7onIh6so/qKL/T3ublba9MVrqjr8k6geRfD+HnoGbnnv3wa5x1urG9k8vzFMJy8RUqw7Yx+ParcU1dmEotO5sra7CtxCPMiLZBVuKcC0js7qWZjkk8VLZXUWowny2CzDqOiyH0PoePoadBDFclmikeEjgqTj9KycWhJnnNrbB2SNOrHArttI8Gu0we7bag6xqerVp6F4PSzbz71VklDgoqngfWuo6ivWqTvscTYwKiIiIgVVUAAelIWpHOPp3NNPOawAax+8faoeSoPepiODURB7VJSGgHPJoIwKcAaUrUvctIjIppp/0pCjelIpDcU4LmkCnGTTlHWmNDQuTThG5zx0GfwqRIzjk02/mSxspp3ZSVAVVb+Jz0GP1/Cs5SSLSMXxEs6yx21scS8NPt44P3QT+tY2o3BT7Lbs+/yDuK9BnrV62Eiiea5kODnfv4Zv8ACsmdPtD70YSM3IUqfl9vepTvqVolcRZnmY7mVVcHcccD2FU5NNmnlV4N0srDaVx27/0q8GKsWlRW2rtC4x+lPBdEXY5DMvVT69q0jdO6KTuP8Lai+laxC8mTBOxhuNo/hPX8jz+Famv6c2navLHgBJCXUjp7/wCP41hXSKu3CFVZSGBbJJ9fYV1xD+IPCEM/+tvbAmJm6FtoyPqGQkfVRW0JNO4nsc1cLG8MBjB3gFZA3Izngj6j+VdRocaeKfDdzoF1KFuVKmF25IYf6tv5ofwrAg8t2KzFhGykBlHQ/wAJx/nrTdKvTpOqW9y5dY/9XLt67D94j3HDD3WtZpuN0RBpPUS82Perb+Q0cUSkyRt95RjCI3uAPzY1WlkMhZzwAMhfSuk8Y6f9nvv7QjRQmojzJGQfL5wGGx7Hhh9a5K6LMixBchmy3Pp/+usbcsb9WEtGSbgn3vvHrWXe3L3NyiABVXO5n9K0wS0ZEi4BBB5+6O2KxZYXDS7RwDkt1LCsYLr1IlKyJAqoFJALEZCEdB9K9F0RfM+GWqqwVnWNm6ekinP6157CrzSoSQSc8gYr0rwwjSeC9Zh3H5be4XaP91T/AEpVW1axdLdvyM2yh3ai6PyZIGX6jYaLsh/DNm4PzISuas2KA6vZuG4ZFXGPl5XpTRE03hO4Tr5MhbHpXVF3imVfWxmQyvHv2sAWQo2fQ1DuMbgq3IOcqafZupu7ctjyyQG3DIxiiZQs0pRgyBvlI6GqGhp3KxUqQR2Nei6Yh1j4eiGQ7mhZtufQCuKvZbe+uredBsYQqjjH3mHeuy8AXSyw3emHA8tHPA7NWc9r9ijzmORhJGJRhFYBx/s5q5q0S2188EL7omAZD7GnaxZvY6vcWzDAzuH41Q+cxs+1mRTtLH7o9s1stYkW1NG7e2uLOxeFQs6bllQd8dDXS/D7Ukh1KfTpXzBOrOwPQjGMVyFlBJdzCGFcuASATjNSWd01lfRzrncjbTt67c4NZVFdNGkWkaXiGybT9WurUE/u/lcg4yvUf0quPn8F6uueVlgbn03Gus8baeb7T7fXbdG2TALNt5LKOhNYGlwJc+H9ctiOWtVcf8BcGpb/AHdyVpMueBi8ui3jk8S3m5lHrV7xPbLFPKiplpEweepxik8FBI/C0pCZ2TscZ4PC1sazbxz30Xmo0kLKowrbSfx7V5dT4/md1N+7YZbKt5axcZ3RqW+u1RXEfELTRb2kFzGNipMEds4CqeM11mgXTzaOrO26aN2T6bTxWN4yR7vQriOc/IACSq9MU4Scaqsazd6XyPN5IF0q8JhuInjJGHHPPr9KuWz/AGoyshZ85Y7UJ+Ud8Vl2sCXcEQLt5UQYuX/iOe3titHSr2XTrlp7d9nk9SrfKRnv7V6EoaX3Z5sZEfkTXkx8v5lXo3tVm4W7so0Us6NgEknBweOK3ZVsbiAX9kzR+cC0tuQcRt3YZ7GsjUbmSWVUzu2gEg+vbJrFNuVki1IigYSAp5bbiu7c3O41PAJYmd2RjGqHoOhziq8E729q5wXO8AKFzj2zU6aq/wBkCBFVS2Dg8Aeo/OqlBsdy8TDdQecwaTd9xlHf3rOntZJnHkttAUtuzjAq1BH9ntjvfIY4znOKW5gkksWcIyunzKw43eoqI6O3QiSvqZMjh1UFB5mQvHp61XlthOds2W3E7QTVk7Eto5ERWYjB+Yn8KCm2RWk3BydwBHOPpVtW1Mk03qZCyBLkxSO0QU4wx6/Sp2SOCAIUUKcAljy2f61Y1GwE6CaNVIjbcrDq3qDUFjIJWZbssFGAhI4X+taR5WrluVnY1LS5S4hCltrRrhW6/hW5o+oC3ZoJifLZs8/wN9PSuYtmS2uncqspUFmJ4G76frWw80d2v2qAAsQd67uGH+z7+lYuPvW6G1KWp1z28M6+RcwrMjfKAxwp9s/yPtXm2q6Pc6XeMY1JXcdhUclc9DXc6JfxzKtrM+JACY2b+Ieh9P8AGrmpaampQlZNwboWXjI/vD3Hp3z7Uk3GWhVel7RXW55FlDOzKJMv8zAjgfSpbJyZi8TFbaMHapXJY+la9/oN9CrPHB5iI2WYsM49QPQ8Virv85jMoBAwFRu5rdRcldHByyTsy+58ySMHmN+S7ctj+97U8gFQCGMDMD83U+4qrbQzzl381Y0AwCw7D+nNWwwluljhYNEqZZn4OPT2z/SosCVidH8gM6q53DDEcbh/jXS6Dr1x4fu1vrFGO5ds0UhyrL/dP9DXJwCMqJYywH3tm7gZ/wD1VcsppI5T5iOd3Cq3R/p60nHW6NIyXU9JvtOi1RR4n8JkJdKc3dj/ABEHrx33Y6dDUuieIEv8yws0F1GB50G4sVAPA9Sn6r7iuP0nULrRrmPU9Kl2EDayNk59VI7iuzudOtvF0K674cZbPXISGmtw+3ew5yPf36HoaVlPR7m0W07rY073SbDXLeVFh3hvnkhOAQx/iU+vHXoa429shbqsGq3DKu4La6ht+bB+UpID6cdelbOja092/kyxNZ6nCSJYFXaSc8sinr2ynQ9RWwVttUhurm4MUcyKCUkXKSxr1Yd8lujDkNgVlG8Jcr2HJp7HmF3p0tqFC3Cl2Y5ywXzAen8jWhZ3scsYivbbe6DgFtrJ7Z7itC9sJ7LIvopJdOdg0iov7+0bttLdeMex+tVNZ0kQxQXlpcPrGnTD91NEwjkVschhWzSe2xk4p77nTxQLbwrGGY7RjrS+tSE9zTDz0OK6rnnkTGodw71Mx9vyqI9e340ug0ITTSM0pHag8VLLQAUhp/amE1JV7Df4jwKcFYjOKZu564pwYAckCk0MUrjqByO1IoII9KCynq3HtSFhk47UikyUN+XY1z3iR5YdWgW3Rii/u2mVS2JG+9+XStt5mtbaS8PzBPlXd/ePT/H8Kxk1Ysotim6VGDhuuff9f1rnk3e1jWKursW9hcwt93OAQGPOF/rXPIJPtIWLc0jKSGPG1e/0rXvZ3eKUuCsh+VWIXj1rKiVJpHWNn+UbTkZ59K0hsE3qDTQ7lTZ8wHLZ602NQiDGMdyDTngLQlDIFBbAUr8zH6dqYUV3CSAAd8CtY2auiOZj7l1eCWaRy5zlc9cYxn9K2vBV8ItWSwklYR6ioiA7LKPmjb8xj8a56X5lZAGCtwpbrisyzEkNw22cCVXDqpP3WByD+dbRjdDUmmdhqNp9iv5YwjLGx3xq3VVPb8CGH4VVvIIEWKSFywdAzg9VbOCK6jxI6anZ2WtwoAt0iykg/dLfK6/g4/8AHjXPQ232kTKCNyxNKFPVgvJI98c/hWsXdCempvaUp17wZNprgNdWuGiJPO5RlfzXK/8AARXByDDlCcsxyT6V1PhfUX0zXol38Tfu2PYk8qfz/nWb4v02PTNekeEBYLkC4iXHGG6j8DkVhUXveQ5axuY80wATHO7K1QbYVCRuyhnJfcNv40yZ3Myxry2/aPVjV+WxmRknkT92dqlhyQ3oaTikroz3NKa1soLVRDLvKgBWz947uTiu28DgSaBrKkgkxzKTj1iNefTTIGKhCAD94nAX2rv/AIdI89jqkAYbWJXAHzfNEwrmqdzSnJOehRtCon01wB92PcauaZGZk1a1HcMcfiao2ZItbBjklcDkY4BrZ0aP/isbq2Aws7OoX9a6qb9wcviOIT/VAHqODTpLeS3lVZkKb1DrnuPWr11pc1s12bho4QkrBFc/M/PYVFqV79riskEW14IfLZv7/OQatM0sPitnGlTX6uuI3VWXuM/xVq+EtRNr4iVslVmj8v6ndWDBcyQxTwrkxzhQ6juRTobh4pIZgAWhlVvwzzSkropHW/EmyNtrIvEz5bgKePauWs76KCyv7S4RmS6ClNvVWWvRPGMf9s+FYrpQpYSEqfUAZryktvVTRB3SJkrMsWVzJZXcM8ZHmRMGAPQ+1S3EnmXDTbQrOxJx0GarXEEtvMsciEEqreoIPer8Vl5mitfxylmjmEUiD+EFetU0I7TwdPNrPhu90WabI2FYmY/dbtVLwsiW+syWdwirJNHJbsG9SDgfmKx/COpf2brkRJAimY7yeeQODXT+J7ddO1211SGIJFMUuBgcFlOWH+fWsH1j3L5dmR6Fpt3o+lSWV8DEZXMiKNvKnvWzLOZbC0lwGcKyZPYgcU/WH36XbTRtk20zRMT1K9Q35EVQsn8zTrm3PWF1kz6A8H+dclSnpdnRSleVg8PQxg3SnBZWV2APTNVPFFkl5p0yAlwoOPm4P1o06J7fxDCv/PdGXKnqy1uXsQlikjKg4HK+ue/6Vyt2lc6klKLTPCJpnS7aMptRhtdiOFwe3vUdykFvIm0sDuG9B0Ye9b3iWxkS5mhhiGCecfLt9OKxo7N3tGBRpJmO3AIYk7a9mnJSimjyZLlk0XIp5EuDDtzGybgc0srb5F56ru+8W4pLC4i0uwK3NsJJHGGRvlZvYn/CmxaVc2EK6jc7Le2mBCqG3Mp6hTj7ufX2qeWN7lJl28Nq9mEJKyqAxA/iamWtvBJFGcn5XGGHRQev5VFJFMIleYgFgBkHKin2gYTpFEceacMoDf3eoqLGiRpXqBUiSPDFmPTr2qEK9w5tGcDb8w+bgmoHuUEZWAsd332bvVNHKsJNxySAM9vrS5LAWnsbayRti8Ftu35skmklstkxeST5THtQN+tbcVr+586VVDAhgB/Os2/S4u75YkddqpvbHU1ippy0MZRtsUkKfZkt1Jc4+Unv71Xv9EuYIhdxiIrywXfubGODirv9nBLUOSQAN2G7fjUcN4zXD7d0m1QNqjoP96ndp3QnZqz3M2w2f2csTOvmMCDuGe561dsrh4lmAWNYkOHbbgNgdvWotWgdJGu44dgYYZd2cD+9iq7XUlvbtciPCohC7ugznPtWrakk0OMnHY2LeZZGV0+VTyQDwvvmuu069N1D8zbbmHhyOrD+9/jXnMJuJ9P3oixRj7wY43fhW9aXH2d4JI5iJFKlTnJH+yfX+oqJLob0quup111bI6edGuWH3lHb3HtXler2ZfUp1e3eLcWIwMBfxr1a0uvtMa3MQC5+V1I+VT6fQ1W1exjubFmVA8cnCqDj5uyn+nr0opzcGVXpuSujyi18zZ9iZ89WLE54q9ZW7Rwvb2z5LAs0jH7vI6fhVe/jktLoJcoVVW+6vAqZ3kaNY4P3TOVO1euOnNbTjdcyOEk8uO1klaSU7SxKptxkj19qtRo7wLNIpaFuQp+Ur7j2qhNbRJcRrIHlkUhioICs3YfSroeZ7pVB3PI+ZCq5CLt7VnYSaW5diS5hMc0igRvlVwcqw9M9q2bF5LO4j1PT2aMxn5+fuc4wfVTWLZajFbSMSvnWrLtZX7n+hqQPc20ivDNEVflNx+WRe4b3rNxd7o6IyTjoenpHpfiz/ia26CLXLdAWiVsbmHRh61kia7DW1tfwLFLI6tgttErD5sDK4Vvu57HFczZXBt7uO+tkmQxtykTBTGf970rv5G0vx9YLbLm11lIzKpPOGGMhvVTnt65o30Y07FuJ49YURXahLsKVjdl4cfxIyn+L1X8RXOXugX0DG20+ONYi3mG3kcAKem5ScZB/McVWsdUkt79tJ1hBBexYiErOQr4+6rn0/uuOneurTVLd7YQ6vaSTpE2A2zLqccB1wecdGHDDnjpWclKL0LTi9zGJPc0hNMLNuz0zTWf1Nd55Yr8DNRGlLZppYfSgBpOO1AbK5xzSMcDIOKZuPrSexSuOLYB5xUZJYcEA/wA6HbIxx+dQMc8VCKuPLepxSB8dTmoyc0DaG47U7DTuTA5pwO9mReWx0qMNz3/GkFyli7ajJwsCkqMZ3SfwD8+fwqJuyKirsbJJ9qvhbFlVLRSHRu8zfe+uOlVpfItLpp44+No2gnJ49Kt6bbNb2xluFWSeT53z90MetMuwjFtyA7slSp2j6VxOd5WR0qNomKkn2yViTtA+YqvSqkzJ5oeKR2ctuwRhaIohbyyoF34Y8L0AJ6VFbqbh3BCoB0B5rpjorENN2TKzwyvOAN2FLfMO+fU1ZktyhHHzE4NWDlFAJ3ezdfyqJ5w8UiBcnILMR256Vab6EOKRlsHN5I2/5dgKrjpVcMIb1kjjHzAZIOMse1SzIz+a0a4Y8bmPUduKbo8Us+rxrKMpaq1xIBzu2jgficCulS925K1lY9G0KJ7rwveabNIrC0mZYsH7ysNrH6Bttc7udG2suGXhh/461a2hXD6d4wtdPuCm1oBZzq3IZ3+Zj/32V/Kqmt2/2XWbhB92X94p+vUfgQaKUruxo0Z86SW8uGVlY4Ze3uDXQeJl/tfwjbarDkTWrBpRj7qO2G+gDj9axLid544gwUhUEaHHYdK3fCEsVzFd6Rd/6iZWVwecJJ8rH/gL7G/OrqR6hF7ruebpI66ok8Kl3Uk4bkDpzU82sy3ZEZiWJd24qpIy3vUb2d1Y3N1Z3bbbiGUxOFPGVOP++aba2MzXZuSUUcEK2effmsn8Ji9HYss5lXCfeByx716N8KrhnuL2EdWeNgfUHcP61wWnNbRTSS3MoYsMAMcKSa63wXq1ho2r3FxIXW2lCBSiFtrK2SMfTIrnqxSjoaUklJND7bI0iJCc7HkTP0atWK4+yePLSfP3poz+DKP8azYmElpK4G1XuZCikYIBO4A/nT9YZo9S0+66f6PA/wBccf0ral8KRpJe8UPFSNB4rv0kdm3OWBPP5VRSyebT7m9jdWjtxlh3rd8fxBfERmHCv/7MM1iWl99jtruARiQXURiYHt71aKbIbJUl1C2jnJ8qRwrEe9Ov7drbU7q0J/1chQZ/u9qpI4CgDcHVgQwNWWnluLkSzMWeTkuepptaAmemeFLz+0fBLWjHdNGkh/EV5XKjK0iNwQxUj0ruvh3e/ZdVu7YtiNl3KD3yfmrH8d2Cad4uuGiA8mYA8etRDSTQ5GTfX4vo7T91tmggETNnO9R3plpey2kcsakeVcDbIpHWq9pZz3t0be2QPLtLYP8AdA5pgJCnCnd2z2rZ6onrcttCY2+QYGQynPevTYHTxR4KYDLXUKtPGMZyV4I/GvPr61Fva2VyJTJFcodrHsw6it/wFrDWesNaA/LMFEak/Lkt8w/KsJx2fY0Wp1ejf6f4duIiAZJLcMB6svH54xWNpMitfGNzgXMbRt9WGP51uWUJ0fxDJbNhoHlMkeDx5b/w/nXOahE2na3IpXb5U2APQE5FZNXVik+V3J1mkttRtLguq+XKvmBjwQflNdPcwpC5kI2k5UH/AGs8f1rm9dgWZJ9gLLMNyBfU+/1rYsrgX+jxSM3EkIB9mXr+orgnGy9Dspy1t3PPfEcZ+3TAHIf5gfeuW0+J7eTZdvHEXBHzHle/Ndf4iike9STBJYYBrmru2W6hZpWcOGzx8p9v612Yafu2OCsrTZW+x3epGSaKVpBC+3ae2O4p9/O7xOBcqUZdoO3qaNOubm0WfAZkCjLYwARVKS7S7SSFYFDyPlJt20qD94Y6etdKTb8kZuV1oT2F1PeMUDblKgOz/wB4V0VhNYLDKtyyx3gQqr9VAIxkfhmsBlihiHks/wC8YKrO23afeltme4R9wDMpw2D92pkne62KhJpksu1WJXcwLHDetTW6RvMkhAIUHKk/epYrSSSIlDt2jI3CktoXVw+8BuQ+5u1Q2mrI2a6mxBONwV2+ULtCrypqO5WNpliGEIXg/wB72z2NUnu5EVIkVEZukh7t9BVz7OphM8km1gAwAOQPaudxUdUSyu7hkeONThMDg96qwRww37CVgVZRuK/T+n9andN0RYAjLYcse9VBAXkVAnytn5l3c1SWhmmk7s0tRDmFkFuTEyBwp+YhT/Fx0+lcpPO8c3kjBABIXHBrZW8vBAY4pztPyurFuB6Csa7s3mXzC4Eat8xJySKukknqKo1uiY3DQLHkhl4+UnPzVNZKZbvfJj95nLA9KxLSeOa/8hGYFfu5GMitSed4JY/OdVUDIWPox71ctHclPS51FheT2P70rmPo6sPlI9q6e3nR4VcKZLeZeUA4x/iB+defR37T3AeV3BYFYwxwQB3I9Oa3NI1QWkpjlBNu5wyg8ofVfcfyNQ4tq6OulUTiaGt6JDqIWN5GUnlZF43r7157qenXFndtCJfmVhuweWHtXqysrKYpmBjbDJKvUZ6OP9k8ZFcn4j0Z1lNzCimUD51I4AP8Q9jVU6kl7vQzxEPdujjTIzMygKWUfLnjd+NWoboxblVfL3DDIp5PrVS4tkwHjl2bThQ/HPtVGW5dXZJZxk/dYDOfxro5EzjTTWpuCe2RQEQRKW2lByQPr9auQTow3OmYiu1Vz8x9xXLJOxuo4wplUtlYx/ED0FascN6l5sVVf5AxKfdX6s1ZyjYHLldkdJp1xc6XPFfKqhyMBh8y/wC6wNai3Ud2ravpQezmhdWeFeGVsfeX1X1HauRgv3VzFcBnVRtdQ3G7+8KsW97IgzC7A/ws3OfY1nKm9y41F1PVLe80/wAf2IsNQWO11uJf3c+FxIB/j6e1YY1O48OTtpviCC6Z4RiCS3n8uUp6b/4k/ka563uPLljuYEjS4jO5Qv3VI/iA9a7fTfF+g63ZLB4vtommg5S4aLIfOewGQf0NJSVrSNdtiIuNvXmmFs1CwwepP1ppY8V0HnvcmL8fewfWmFlPUkmozSDpQA4uM4Gce9G8Goixpy0WKQrc1GSR0qQ9KY1TYoj7H60Lnv0oanJ90UmOO4jyBFyarXUZub21tXdkMGJpgDxuP3c/QVoWsMdxeQxyLlS4Uj2qlpkjXVxqE8x3ObhlP0HSueq7I3pxuzWn+W3bHAHf0rFluGck43Ox2oM9Rn0q1dkx2chBOayLJm2NPvbzM9c1y011NpO2g10cR7gAGySwFV4o598qQuq5fcQ3HvVlWLK6k9+vf71OMMaXDhVwNq103I3kRXFpMjpIWzk8g+/p+VUHRFmla4kKlhlQB320/XruaOdQjlRt7VUWMXNq7SM26NTgg4z061pT13FNWIrm5VLdoIvLyrFy7cM3GMZrW8EWfnQTXZRVE9x5cjOuQsSKXc/oMe9c0Y1lRi4ycmvQ/C6i3+HepyRjDC1umB98qP5VvU0iZQ3OSF3NJdtfoCbjd52Qec5yPxrtPFcYlhtdRXlJQsuR/dlGT+Tq351xdl/q2/3P/Zq7CIfavhvbyTEs0MF0qn2jkUr+Roou2o1JyWpiwNAYp45fvNH8jD+Fgc/rTNGvBYa1azswWIybJT6Rt8rfkDn8KrBiGXB9aZNyxB6EFT9K6pLR+Yl8SNH4i6c0GtR6iAA16h87HTzkO1/z2g/jXLxzq0KpI5CL1AHAP+Ndx40/0j4f2F5JzOslswb3kjw357QfqK4CNFZVBGAu3p3571yW0sKotbla7kZX2AY78nNWbG9k/wBUXGzsB2qnqS+VqARSdrjcQT3pLfv9V/nWignHUhHomnTB9PJzkeYuD+FXNc50/TpDk/6O6cn+67f41kaMMaPJyT+/HWtnUwDoOnZ/56TL+GVqYKyNeZk/jUtcWsd0vzALC+fYrj+lcnEpnljhUfMzbV+tdXrjs3hGMk8/Y4/06Vx6uyYdThgwwapM0WqJLiF7O/ltJ0KyxnDCr8VvG/hs38b/ALyKco6DoB2NP8VKB4jBA5e2jZvc4qpp13Kmlapbgjy5EZiCOh9qb2KitTS0W9NnrVrMBhWcIxB7E103xBs2ubFb5OSsucgZ4A5rglYpBGVOCGXFevahGt34L0+SVQWeJixHf5GrF6TTLktDyK0uDaXcF2hYeW27OMZHcU6/mgn1G4ngQrFI+5QTyBVGL/j2j/3akH3a6HqQkXxfTNp66edpgViyZHKk9aignNncw3UbMjwP5gIPpVb+BfxpRzgHoRzUNDWh7NBcPq+k2WoBSbiFQsnurDIP54rP8Xwj7VbXW0L9oiG5h13D/wCsarfDy6mlsFhdsoZHjI/2QOBWx4hRZfCdtI4yyTqFPsSwP6Vzr4i3tcyonF1pcTn7yjaD/tUvhx0SK7sJcZil81Cxx+7fr+R/nVPRWLQSxk5UScCrFhEg8UREDmS3mVvcDkfrXLUWrOik9Eyh4vhwsflwskSrjd1Od1caiI0ZJ3KRkKM8/jXqGqBZDLE6qUKrwR0+UdK841eBba6kWIsBn1qaLsY4iOtzAuEc2skYSQptCnjOGY0lhZXMrSmO3IWLBBYdR6VeslDuQwyNxq8w8uFthK8DpXYq1tLHLExrC4srnUme9tpJIVjysaSBdr+v09q6TUbGCG5tbjT4dtpNEWYA5+Yev51k2ljbyz3DOmSY2P0PtU+k3Mt94U+zSuQttdgxMvDL14z6U5u7saQejLcIkuQY48MwOAAnJp76afsbM6bJnXajN2+blv8A0EfjVRGOnyReQcbRxnn+Kr+p3Msk0jFuuVx2A56Vz8zT0OlK8TNt7d45iCiuDzuY9PXFXHdPKBwwRmAUYyG71bRV+wwSAAHJ4HSotVOyxaRQA0SptI7ZPNTzOT1JsRtZv9lM6BViHLY5YH6VWj+ZVYMGjHyqw60yWSRLdgsrjaeueT9aEAELAf392e+aq7SsYySTM6WIq0m1wiK/JNNvbdViBAViOqkHAJNa99ClrbxxR52su85OeaqWp3TW6sARIwVgR1FVfS44xTVjm57Zba+NyGXeqkHb2NW4poGSGS4RXIOMEbg31rT8SyLDqM0UUMSIuMBVx/DXPISlw2Ccenb7taw99K5i9NCxfz+eqXKArLH94L91V7ZrdwJYFuApZioDKOp/+vWJB8iJt48xvm9607KdhdGIBQgK4AH1prS6KpOzsdDo2pI0a2cz8f8ALCT1z2PtWz5JvF+zFf3qKSjEdu6t7VxkgCXEwAGFO4fWut0uVrvRo55sNI7rEx9Vz/8AWFZS0Z2bnHa3oLRCW7EMhjU4ZVH3W+lcZL5DFo9oZWzhT1U17NdMZba3uTw80hikA4DD3FeR6sqWWr3EcSKVLnhhnHPaujDycrpnDXgoO6J4NkMKNbeXGVGAzL8zfLySamtEvLxQsaBLbcSzM2PxPrVfTo0kvVd13HYeCTjrW9dtGmgWFwtvEJWlYMeeRt6Hnp7dKmpo7E8qkrsz51jRVmznyzs+U/f+bGadb3DwfICpik+V+h3L6exrO1i4fETDAJXnA9xUlpI/2X7x+f8AT5h09KUW2iNjVLpHcYhVtoPyNjDAf3TWhBCmqglJIbSZfviU4VvcH+lYgzFcvGGYrxwxzVyOVnjU5xx24pSii4s//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9156" name="AutoShape 4" descr="data:image/jpeg;base64,/9j/4AAQSkZJRgABAQAAAQABAAD/2wBDAAgGBgcGBQgHBwcJCQgKDBQNDAsLDBkSEw8UHRofHh0aHBwgJC4nICIsIxwcKDcpLDAxNDQ0Hyc5PTgyPC4zNDL/2wBDAQkJCQwLDBgNDRgyIRwhMjIyMjIyMjIyMjIyMjIyMjIyMjIyMjIyMjIyMjIyMjIyMjIyMjIyMjIyMjIyMjIyMjL/wAARCAEsAj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JWzn2OKcWb1qBXX+8Pzp5biraOGNRcuhIGPrQrk9agaULj34qpLePHIQACKOW5PtbM0t+0kHGO1KHHesj7Y7tzhT6UfaHJAD4FHIw+sNM1y654NMds81QMhKhgTnoeadbyHLqT1GRScXYPbX0LZpVODmmAkqM0pOKgObUmMgpwbjNVg2T0qYdKZrGbZKW4zUZb5s0H7opCOAaCnJsdninoaiHUU7cFoCMrMnzSE1DvJ/hx7mguB1ag15+xNuo3D1qHzl7c0eYO5AoDnJwaXNQBvRqcd394UiuYlzRUW73z9KCx556UBzEtJUAmJ6ZP0pjSkMcq+MckUCc0WSwpc1UDoVyHNN+0Bc4zt9aCXVS3LhYCjcDVVWeU8Dink+Wu5qAU769CcsBSbxVbzw68cUhfCHFBLq9iyz45qOD5YQMj8KribeuN3NMS5jVvL3cih7C9qXy4UUglUmoBMpbaT16GlYFOlK4+d7rYshwaNwqmXcULM27BI/Olcaqlzd7UBs1WMxU8qSPUULcI3AOD6Gi5SqIt0VXMpHcfnTHuQm3KkZOMd6d2PniW6KqG7RQSXUDsSetJ9tj2BiwIJwMdDRdj50XKKrJcqzADoRnd2p/m/Nt2tS5mCkiQvg8ikLE9BUKTxSKSrhscHHrUgdSMg8etTdj5kA6k0pOKiEy7mUkDHQ560151VejHntRzMG0ict7Um7jmohOpQMxCgmk85AAQwYMeuelFyW/Mf5oDYAqQNnpVctEp3BwTnGM1IXCjkc+lMSdtyYnIqIjB4JppkzyMgntURuUViG3KfpSuxykiYBj0NLlh2BqBZ9xOHyoHTac0PJsX5n2k9CaaIuuhNubuKXef7pqASFlyMsPVe9PDtjgNTBMl3Z6gj60b1HU1CJizYKOPqtKW9QeuORQO7Hl0/vU5XQ8B1z9ahfAzlGP0WoxOhfBVsgf3DTQuaz1LZYbsZpjyKi7mOBUBuFGNyspJwAVPNIHE2FG4ANyCMZA5osFyWO4SQ4B5zjvUuP9o1Wkd1QkAA+5FQ/aJnXA8tj6BxTsS5pF0sB/FSB1ZtobkdqplpgAAiscZIDDionvUQhCu1hjPNNK5Ln3NI5HoaYXYHBXP0rNa9AGA5FIL/v5wH4VSiyPaIqBjuBPNWTeOABVcIRnJAx60DHetXZnJHmJGuCx5pjncqnnk0nyc5HbtQrqcABmx0AWkKzGgMWwtP2/LxwVPNSpFI7cQsB2ZuKdJGIlJaYAn/ZouHKxFBMf40+IhXJb7uDmolWFv8AWTHGP4RgU/banKpKd33twbkCjcpIspNleAT/ALoo8xifuEfXiq8jxIwQPIz5+6HNMa6gVSDHuPoz5qeUu5b81y+AV/PNToWH3nH4Gs+G6Z2HlQ5XH8K5A/GleRyDtUMQcFQMkfhUtDjJpmizxrgFjnr1pn2lD3qkXEmNsRz3YnGaQAq2N6r9FzSZbm7l/wC0AL8uSPU0F2dD8wBPQjtVMMoOSGc+rNSB5R/GVH1FK4czLQVuhdm9ieKeX8tTtUDAqiXdhxKwb60EyMnJmOf9g/4UtB80i2k3zAuw+YcZ6VMHRurqfyrKKKCV53KOQc0M6cZG3pj60m0JVWjWDDJG7igui9XH51leYu4bQSx9T1q0iXDspMaquf4gM0rmsZt9CaSRiwCIxGCMnp9KhLy7Szwt8vIAPBqeQlCq7SMnqKhmcrExdyw24wgzmmipN2G26+cx3qy+m1jUrqkLDLM3+8c1gHUW2AE8KMMPemGUSSgBxjvnIC/jVpXMFUSVjbS8RmKKcnPpilgQ3NyQP9Wv3j6+1YyAT3Ahtg0jdyTgCuos7c29uqMct1Y+poaLpRlJ3exOqhQAOKrXo/dgk8A5NW6xr2XzbgopyPuj+tSjoqaRsSmZBkDjA6UwzbXjVRlWbDE9qoGVp0YAncWA4IzU8LsV2O4Y7yFY9RxVNHMmSyXlslx5IXc27FOuYVVdyALtOD2pbPT4mb7QX3k9GHFWXtNxY+YcM27BFK1ynC8bmfE3nbo9wyvcdquW85B8mbqOh9a5OLUWtrp3Y8lyG9+a24r/AHbWXqOQTUtNbhTeljWnicL8pyKriOVRumUFR3XkinR3hddwHH8Xt/8AWqw7SsqtHtPrn+lRc1cU3dFQStn92dy9xnmnhVmi3o3Xr/8AXpqkXErg+WrqvA7qff2qtctLGFUssUruFVlUkHPSqQnHQt+XMp+VwfWpFWXHO0fQVjXJ1LdzLIhUchcH8aost/HNmNpWJ6kt/wDXrTkb2MuZJ2sdG1v8gQEKo5AX1pU2Lb+WAHK8AHjNc5cz66sKu8bMo6qh+bHqcdqdpkou5WHmOtxt+63Gfp61LjYakdIFyiqMRlhyCentTAr7mAJBU4J7Vmi4uIMpI24D+FxtI+hoN2s2Y0laJmYgIGwTnuak0TRqiML0fIPJGMfjxUqTAOIydzH+LtWfFNGkOxwZJFBJYH7zCorS9+2XgtmtZIxsLFmUqB6fWpaLvZ6GldzPGo2gH61XN6FizIBx2B7VNLbxAFmbaMY3HtVEtGrF93yrn5iP/rURstyZXbHm+ibA2gnsGJqSOeIOUKvFtGQMYBz6flT0dJoXkygJXjPOKrK1wk4D7XT+6D/9aq07CcWupYADKkjICzHABGdooM23KqcAkYNPiuIChLbY+2c8VIGheDdGVdAcDByM5qW3fYpLS9ysHjmVlaWQuOqqeM+1PhjjkjO1WOGx8+40x5drhUAGfusTxjdSCZHuNsUoJ67VahsFbqTiONtxKKVGeQarT3dtACvzEYyMcippZ2hYkNuPcZpsm2ZsmIEBeQoBNEZLqDV1oV0vrbdxuDA429KuDUEUfMj49cVXMcG0nygxHVSvyhamWfYMlgwHRQMU+ZPYmKa3LgcSKCCORnGeahnRsA+YFUHJ4zn0qGS4iDHapVh1OCQPxFBumUjePl7MMnNMqT0FeQqpWSYEsO64qBGjW6M32hMtkBfSl+2QkDzJtrf3Wpk8SXBLoFJ+6GVc7T6mqWpm5XJRqsaO8cxBZD1x1+lBvIncuM7NuOVP8XJ/9BrDNq6y72gd2BDKSMdOea0xLehQ509iD1KyA/L9KpIXNJk7yWzOwKDGMg561FavbSOzgmEqcgsoXrxURvZlKq1hKmepbtSm7tSoQyIxPViuOffNJsVtbtGh5JIJEqHH+zTCU+YkW/y9TiqW6MMCHDY9HzSyybIWcOflGcUJhInMdvIBuhiXjqOP5VGmm2zjOT+DYqlb3kszHYqMQOuMUt5JduybFZQFxkHrVXl0J93qjVChRmOKPP0p+ZWUFWVR6BaqtqtmjACWMjOCc5I9OKadZtgwjRmPOCwXgGhczEnFFswmRSsjlgfTio109EzhmOf7zY/lWXPrMy7lCBQoBZi24DPSqZvCkvmS3xEgXOVySB6Yp2YnKNzXuUWJlCxKS3TBNVC6tu+Q/MMcHNQG6kWNLgjep4VmfaWz047VBBNO82IWWOTsApwKNVuZvV6FqQEF8En+HJ6Z+tSWVubgAsj+UMg7euasW1rISztDHuPDHJG4+tWUt7lVIEoUE5xksfpmpc+xcaWt2V105lIcIwHYu2T+lSS2Q3b5JlijJHyqOjfWpDbXZQI12T94ZCE9en5UwWdw0ew3ODuBZvLOWxS5mjX2ceiKx011bB85lDbgwYYP4VMmnxBsh5OP9qrcsUzRMBOf+Apz+pqrP58bKhuWAZsklFJ2/T0pqfcl07bIsr5gUAkqBwSQv5VVuIL13QxzYwcngCmBbqYcPMhH3iArE/4U14GZfIkmuXB64ZS36U+aIvZtkzvcRsqhd7twdzjH8qcbe4dV8yYJg/MinIPtUK2M0ZEkt+wbbhd6jK9+fWnS21zIgxfO4YEbuFFS2NRS3NOMJEu1I9o+gFRXRklXYmVH8TBtpFZZdHuQYLxXRV2yMzHA/HpmqiFo7gtDekLuLscs+4/l0qeZFNtqxqtbkB1aQCPGWUtkn6nrUIt4JZvKEcbHbuI28VluhKSs8smNuGPX5R/+umxTvdRi4juJQVOFYKq8Cobi3e5nZdUdJbwR2+diqCRg4FT+cR1NcrJO8mfNvJjlcfKfm/lUMzSSIqfaJmiypBPt05pqUUXzW2OnkiSVvmmlzzyGxj5aivri0gtys7liDkKrEE/lXOIZuc3MrfUrwKy7zUkhmZ455Jp26sx+U1pFqT0IlVt0Na6vIoW2FNq8Ekrjj0AqvaRS6rOY7ZAOMs/TC5qhpem3usTkoMxrjcWbpmvRNO02HTrZIolBKrhnI5ark4x23FSpOcrvRE9vaxW8SoiKuBjgVPRUc0yQRNJI6qijJZjgCsua53qKitBl3cx2se+RgM8AHvXNmbfAZ2OGbcwHf0qqdVl1TUSJdqwREttDdAO/vTrovIFeN2YSnb93AUD8egz+tNGM/eehIHTy4/nKBmY5HPA4qOfJt3kQZCS7mbuARTbhW/coCgCqpz65JNOuJfJ0vVopAQwhMhAHp1/pV3uZuNjMl1vUEd4bR3YOowWPCHpwaYl/qqsqXeqsqscYU5b8x0pNL0+XUXZ45AqJhmJ+b5ue1X59LvdodZFeIjAYqFIz/PpRzRTsKMJSVzIvS6TMQd0edwYd80621B7dtqltrdQT/L0rQGkzfZ2lBJjUkOpOGHvisK8tLi3c7Q8inkHHbbVc0WtROEo7HS22ovKBKjsWXt61uWOopIvmRjKjl0HVT6j/AArziC7e12uHbCnO3PykV0dneMwFzb9f4lB+9/8AZVjNJaoqDlc7GWCK6XzISu8dGFQpOBi3u0VST8rdif6GqVre20y/69o2PLHOBj1PpV4IJ0MbyLJu6NjqKy5rHTHUyte0+4cCZG8yNPUncB/WuaFihYEKFZfmVSeM11Wo2ObGRIrmWJ1BYKc4Ye/tXPmOd4gJEUSx5+dW6cdK1jUaVkzmqxalc1LV7y3gaO0kIKL92Q5A+lQtPdhmOoW0bAFcEIFIz3BFU7TVrmD90jsATnkZFW2vXnh3MzME+ZVHH45FVcmOqL0NxFPApVlnUEhVYZ5+vUH86rSJZMGRJ/L3bVAbpnnj2qO2v7d1EdwgWQDmRBgj/eHcf7VVri3g1IP9ncpKqk53ZBH+16r79R3pJo0dmtNy+lneqrNCwcHkeW4wx9TT4r25tcG5ypz95fX0wf8A61ZltZSWexhPcLKFHyhV2H8d3K+9aM1/eEL9nRQQfmVvmVvYZP8AKof4DimtyS2v4UlzDcgNI2NjMWDY+vI69Kuid5TtkVVAYkhST8uMCsL+07aeMi7sYgVzuKDBA+h/xq9DPDcqgtZ2UKw/dttJ/wB3aeenoTSZZf2QLcssESLtAHyjByT7VptEHAz65OMrmsR282cgIWZVOWjbJT6jhh+tOS5ukjV4LiKZAMMs53Y/4EvI/EVLv0LSNJY4nlfLsysCSHHA/Oo5bCJrUrE8cZJGHCDior3WrG0KrMJyrABXSNmUk9gRxWipUKAGyu3IyOaScluDRjmwCGNo0JbO13QYUe+P6U+2CJeyRwgr8i7RjkZbnH4Vyd/eyLdO/wBol8t5M4R8ZOc/yra0l5DpkErOd0zFtzDO1fbJ+layhLluYqpHmsjojCjuxblR/F82aFh8ppDuLdOtUJZjDEz/AGkDAPOV/wAasxSC501/sU8cz7SASf4sd8dKxUZM35kxWY55OWwpPOetVtTvI9LtXZ5CWc4QHuasafHctG7X0KJJuG3a+4cDrWTqt+kV+yqkTkDy8SZ43ck+npTipXtYie1yVJ0mWNldVZgCuG5GatzBkUsxeVF4bByQK5+HUmHyJHCoH92LJAqrLrMihk+2KVCn5AVwy/3TVuEnsZqUepvm4tw20HKlRjIwauRiNIWd3YMOgZuRXJyajv2+VIqhVUEHgbj60651GRtPhVp8FpWZ2JXcoAwP61cYSWwOUTYa7Qxq1yC0ijDMikqP1qPTrvVxM5kBlgIwoYhdv/1q5sXvmM0ZlDLjJJbjH1rrdDb7VosTyIqiQNgrnkdAc/Srkmldkp3dkWnuNRRg6LHIpbDRn5cD+8DUv2y6lJEtlHg9AXBot44Y08gB2wOCJQzH9c0Pp8MrHFzcKOeRJ6daw5zblfcpFZzPiSxWOLs0ZVsfhTZtTjtxgusR6ESKVz7cCo5LKSVx5N+GjPqhbK+201JJognWWOSQOjDC7gy+5J/StINMzkjNfXYYpHYeRKHAyVLbu9WrZ7i8bCx/Lt3Blfj/AD/hVi10620+PMMEbLIq/M3zE49KfA8NhcSSxIgMoAO/5AAOgAOPetrpbGafc5dJ3ZXCx7h91WbgAVLHBcy42szH0HNb1rZW6orhA2BgMzYz+Bq4WSMhiMBV4VWGD+ApOouiMeTuY0Gjuynzw/GRuLYq0NJ+UrF5aqR94A7s+ualXUZWZXNsYYgcurjLN6Y5qOPV7lpZALOR1z8u1MYX8SM0nKTKUYoeui7YiXeSRcAeXkKo981esoRbxGMwhVU7uG3VVF5eCEmS3AYnbtLdPwFNF/c7Y8wlf4XPlN09v4TUNyZS5VsbSuvQACgs4+nesZf7Tun3wTqqDjEkeD+VTpY3rIBcXe7jGFTFTylqTLkt4kTDLKB/vc/lUAvZ53bykVVH8RJY/kKYdJPaQqP7oUYqX7NMQFMzCP0TC5potMX/AK+ZXLdlL4/QU9RAjb/K2qO7f4VXlMVrJAiJgSFl3Z68etY93rvmRrb2ymVioysfJ3bvuqfwotfcTnY6SUIqFn3FFGdq8g/h3qtPqdnZwsWdVJXIRfvH2x61j3V5eXcYS5dbNWOTGh3SH/Cq8bRwK32eJFY/xyfM5+tS+VEucmWLua41LbmIwRdmmO1h9AKriCKBASZJtvRpSdo+i0ecw5YMzHqxyc0gkkmZiArYOOWrN1X02I/MV52fHmM3HRSMBfoOgp8U+zG1WOPak2BXBKo3+0zYFSsgdCJJYVP+yGb9cVm5Nl8siFp0kySoJPUFj/IVD5aBSscKKD6bv8allZEby1ZGXsy9DVV7gI20FsDp3NRzPoS1qToI0YMCu4d2qaS/URly43Dqx6VkT30UEZe4LKewxya5u+1u4uS0alVVuFCnhf8APrW1KlKer2Jc0jS1HXnlfyIXYFjgnbya29B8INdQw3l/IFjYbvL/AIiPc9qb4O8KtutdYunBzuZYSOfY/wBa9CGMcDFdEpKC5YmtKlf3pENrZW9lCIraNY0HZRVmkzSVg5XOrRbC1h+Kp0h0V0LBWlZUUHvzW0frXAeO78Jc28QOQiZB7Fif/rVSdyajsipZFFhL4DSSttYnuB/9er9/fMk5iXbthVV5UHnGT+tUrKPZeRQtJFthX5snO7C5Y/nRaTC81CNS8m6aVRtUADBP+ArVxsYxVi/c3ciXZjbYSuxCSo7AZqtqd1I82pIDuLW8yn1PyZ/pVc3MT37Ptk+acn7w/v0shR9bmiMoUu8kZUbt3KEenWrirO4S+EqaJqTQByHkkMnGzYMAAce/rXS3HmzwROz7Y12sy79rMF53Y6nvXNadY2cSwOL25iVmUbmQFV47mtOe2tJJCY9Sa5DIIy0UajC4+7/6DWdRrmLpSlGNi/8AaAit9ldVmOVZQnLcZBwSfzqxC0T6BmR4fOYZKsATuH9cVkmHyHLbrtW2E7/KUFvampZ2m0vMLxVCD5miYg5XGAccVCelim9b9TO1vR5UgeSAI3G5kDDj1rPs71tPuUJZiij5x1+X1rcngtjIyyXckce4LhXwP5etUhpOkzMyyXMq7m8stvzu5HQ7elWpRtZnPPm5ro1i4hiN5CowBmVeqsvsKsaPr8bXMlqVMYB+Qbssv+76/SsqPW7WG+a3EJWAfKzM27c39KuXemaZZwjU7dNrpgs3mFirdtvsaz5Fqn8jW/2oP1OxDJPiOYDcR8rA8NWbe6cobcp2v6gZDLWHpXinMUdvJGq5bJJywbPJA9K6qCVLlYyCGiZdygg7h9D3rOziapxqK5zElhlgR8rqThARhvpWel39nYmYlGLHgiu1ltILhCJTG277rAYYMP8A2asW4sbQ7kuI5SV+8VG3LHpk571UZdzOVKyujBuNQ06dsruWRV27kG0Z/wB3/CnQlbeYMJgHVWb8gPl49avWlho0lxHbi2kMjnncuMH1YZrdGlWNuoQrGjN8q5QZY/ewK0b0sjJRfUzotTsZFWAoFYlfkxwvHbHT6j8qbLqKWzSFAskZUMy8HdzjkVYuYYbW8VvJs0TaWJkIU+3FW1W2blG08DbwV5wT1/z71m5JbmsVJmBNqFleLiS2YsDgszDp/snr+earPFGVd4UU4G5gOCV+g/pXSKtism5r21GAAoWMZHrn9Kglk2MGi1CPqQQVyM9sYHFCqR7j5WULdNQZBjy7yGJerErIn+6eooTUrKWQP5kYnHykT/KwHosg9/71SOsk5/4/A+7AbaGrPv7FXj+QEtGnBCbST653VSnB9Re8tjXEjRsrs+2RiW2ygLkf7w+VvxqT7V9mvA7NmSRSFJYpuzk7h/CTx7Vy0dxdWgYRy4jHysrKGBA74PG6rC6sUIju4JLcM3yEIWiIPqp4/I1cYqWwNsS90m6MymPypQzFtrna3Psev4Gql3q11ZyC0LvFIq7UUxAEN7etagcG1c27narHL2wMsa/70Z+ZaVGWWItIiXFvH83mQfvVUj/ZPzKfyrW7tZmfIr3R2cVon2KISZLFF3gHGWxzn1rMvrPRLaRftEEULTLt+bgFR34PuKy4NVvmTfb3rNF13Ivnqo91+V1/Ws7xFPcXKQ6gfLuYY0VHNupbbzkkr1VeB1qErysauSUdEaL6dotvfme2v5IrjGY0V9wx/s+1Fv4cg1a4e4kvGnYHLpIDtJPuDXE2188VwbswOwMYRcr97nJPpyc1o2XjC+jcxQwSruOcKcfzrX2fZmPtU90dBqHha5hczx7CiL94Nhj9c9Kj0uHQpbW1jkQT3crkMqght3X7o4x71hv4q1qUHfA5iPB3t1HpVzwsrw3rajcIIbeIlVdW8wBj/CdvOeamUWo6sScXLRHS/wBnaX50cSWcRDNhvNOWUevPWppfDVhG3nC3tlcdyjfyJqnqMkcU0TwR2kshYs7iQrtGOCRzz1qrHrbSeX+4sfn3NxPnCjuMjmoXM9maPlW6HLoWmXN4rx221t24rn5G+oJqe9uZh5aw3P2UBhEkSoMBv5jpUMGtyny3NnZBmVnZlmDBQPwyaiN+ksqtJp1kWdGZz54bHPHb9aHGXUlyitiOfW77TLpIbu9srhVYM6sPmUe/HFb0mrNLaSkoEZlwp35GD/EM/SuTn8P2+qzmSBbeJnHMIfk+4boa2G0/T1WNNQtbmJkRULs5ZTj9O1EoxHGTexZOorHbtFbMJZ2UrGinLMccVzwXxTbzR3DQzr5TZC8EMMdCB1rp4re1tYPOspYGCfMAo+bJ74/Co7jUciIS3Vs8chLKIW5J6c/rRFpbDab3MAa9rP2l5Lu0aUocBQGRR+RrZTVGmgVvsj2cmfmXyt5P4+lWrTV0Zvs0jB3A5UrkAD1pr30zHcv2dAe5Qc/rT523axPumQ/iCFGH7+2UqM43kk56dqifxUhXEdxGWPPzDAU+mKyBqkx6PbY7hYAo/lQNRlAIE1uM+kK1ailsc7Text/8JA8dqjG8gdnAYPs2nB6VXHiO5d2ijdHmKt5ewEncFzzWe2oXJQDzosL0BjxQmoXSyq0dwu8H+GM5PtRoK0joLaXW5reJhGwQICxLMpJ2/qKCdbE6MY4tsi7WVcsVb1HNZsXim5Rg6PbKqqEwysfm9Ky5Zbm6uzdNfsrliyhMhV+lJxfUadjtEtdQAKTSKikYAGcj9anGjXUnztcpg/dyzHiuXttfv7aHy0uY5csW3Sxlic84zVk+J9VCbRcWyj2jP+NQzaNrXsa9/aPp8MksjiRlXK7QefblqxRrNs9sHW2uWmZQxjEZGPTJ71Qvby/1E/6Tc7iBwoQhQfXj0/rTEe6LY+3Pz6j/AOvTsuonzN6GjNfJOirdveTiNyvkxxFQv1pj6o6wSLDaTQQKm4pHEQzD3aqw+2gHF3n6/wD66c321fv321e/FKTiTaRZS9copjsLplYgBhGTn5etO/tO5EfGn3IfGQpj6jdjrVPFyqqy3rYIwNo7CkBvpnwlyzk9tlZ2iC5jRe+mUsjadcjBABAHII61BFfzRxAjT5WaQEqpxwc8D9Cag8i9AIknCn3WmmzlBy06DI7LU3hsx2ZNFrF79pKiwwAdpZiAAtWLDUp9RvzZx2b+ZGCZNr7gnPSqRtZHBzKpGMcIKjGnP5yuk7CTP8I2k/lSfspeQ7yW+xsahOlk4jmZWlxkohyV+vpWdc6j5Clo18xsZC4+6KyLl1tGLySGQr94kd/61jXN1LcShYS23GBk9fetqeHi9ehnKTvoSz3Ut/cRxxIzM74AHJPt9K7bwz4GChbvVEYOrErbsPlK9s/4Va8I+Dm0+SLUrxw0xXciEfdz6+9dxWlSokuWJrTop6y3GqiooVQAAKdnFFBrlOluwhNG6kIoPSgVxSc1554pWOTxKZJOluqzN/wHoPxJFd7PMLeFpSCQozgda8z1O4mvL9yEVXd9zKJF7fdT73Qck++auEdSJu6sNt3eLTr6cqC4QRqW5+ZjzTtCJOsWw6LG7HP+6jYquhe902VLQNMPOVW2r8znBJb6Z4HsKvaDZ3EepW4kgkVds3zMAB9w+9by0RMTMt5trIwbn5Sf++qu3kr2fid5SGaNZlkPfAzg/pWXFZT+SAwiU+WRhpk+9n6+9XNXm87VlhH+ueFJYyH3eYCvzKPUjBIx15pxQ3saVpFJY3TSyyySGzfYI1bbuTPG3HXqOtacXjVXiYTWE8chzuAXnt3/AN2szR7hbpY43c+aqbcKfmkjHQj1YenpUWqvc2O2SFN0a4laTdjgdTg1yVG1KxcfhQ2fxVbTASm0mW7UbUU3DYU+9ZUmuXFwUSS3YlCckyM2fzNHkWlwpy7q7SbgX6D2qphSxEQYjt3zWsUkLlk3oy/Hrl4tsIRCqHaylo1ClgfWia5fUWV5GK7TyPXsTVJEdm2lNp+la1jZSBinksGYfxnAUD3NOSje9tQ9m+rMe7RyrOgJc9VA4rX0i9E1m1ndLvjK7Wyexpkk9gQWR2fHXy/m5rIiRYL1Z4Zi68gLtIA9jnrRuiE+R9zSu4X069KbmEf3onHHA/rW94e8So8gtpn3Mx3Mo65/vL+Hasy1uLXVIWtrlT8p27QeV9gaw72zTT9YeOLcBuVkZmwSOeQaGlJWe42+R3Wx64GSRA6lWVv4l5Vx6n396hljV4mjYqCvyt03DPf9Pofwrj9M8UtBiERhpHVVZZGCorZGSPw9O9d3b31jeQ74ZU3Dhueh9K55RsbwkpbHM3djMk4aNiecI65Bz/8AW/rWK1/f2145meWWTdvDMxYDqAwx9TXo7wxyLsdFbK7QG44rktRtGt9SkS3CmMJu2ysVA/3SByKcZWVmTOOtyjZ3Ul/bi2ngOyPPlOWIZfxqxBH9nRo+Rk5yBSx72JJv44VzgbbUsQfqTioLu4sbQbri+1GVSMh4oVRf++qmWrs2hxkkrFxJSOC7MT03IM0rn5dpzg9cjFZH9oWEil0N1KA2VZnI/Ar2qC5ntppRJbhkxEMo77vmz15rN04vcbldGy7RQ5ztBHRtw/nSG+hA/wBare27dVWDxHprqqSWMUZZhgquT9a2v7RjDAxomByQqAMB61m1TTtqJNvYwLvULDDCaVVPoUJFR22pRpHK9tC95Aq5kQrwD64rVm1S2YlJ4hhRlSyjiq0WqJERvhSJGwNwUDitI1El7qf3h7NvczIjBc300kC3NlcKS/mnIU9zz2qZ78x3e+9j3Myjbd2x8uQfdzyOD+NbAu7O7YrHIpDEAhjwfUVUutOCNmN4kUvlh6r1P8hVrE62aJdNrZgixX0qSlUuJOqyL+6uW/L5WqFpybgruF1MrHYXHkXKD/Zb+L9ay57OWMoBhZFOQynPIBPT8cVE2pahBMbe8ih1C13qrRuCDGO+1uoxkV0xmmrohprc12+x3sgiuyounOAs6CGbPfDD5WPTqKjXQNNjXZO91FPv3BLhAisOwyOD+feq0Or2F3KLOC6jiZWyLfUhuU/7kv8A+qr5vfsPlwSzSWcjfKYL5DJC3+7IB9365/GteaQKEWZ2raD9isjdNc3CwqTgYJ3Z5+XHGK3/AA5LDZ+DojDLulkUkqr9GY/xAd6pGf7GpS+R9PVzhZbYebbyj3U5WozYw3EC+QhlijViH0xx8rHu0J5/I9qTk2rMHBLY6B7dDopn1ArJOUJ3/dOP4QccHv8AnWGVa6lBeNrrYmFgkYMox1wPXpVS7vdbn0mGxsILO8SDaG8lysmB2aNvmH61gs2sW99BNqsc1tDE6u7FfmQZ/u55px0IkrpI7y6s9DshmfSnVT0YQ5Uj/eBqJYfDk24x2asqnBIBAz+dbsFxbzySoi3G62jVCVQ7JCwz8q/xEfpVOyjtbuOVzbpKWkwFW2KNjOCxU9R70OowdNNFJF0q3XbbIYR2Crkfqasw6p5AXy5WbPqAvH+70FZz6CWubg2j2tysLbZY0Ta6HrjB/CoBp9oY8sk3mD+BYsn+dS5J7hGLi7s6q2+y3UqTLDCs/TeuFYD1xWZqS2ZkeU2y73YKrJECwJPWsVI7BVAVr1V9Gt8Y/wDHqUQ2isCDeE9j9nJ/9mqbpGj1VjGk8QzW/iS4jVQ1qHMSADnA43fiasa3q8cqww+aF/jIP5D+taksOnTuWuYXlccAtZ/MB9VbNUbzT7OW63xwiRNuMS20isD9RwRWqnHsYumzc2Rn/lgv/fNDLAi7jAp9tlZou7hvvuSvoOKRru5bG2SQeuS1cdn1ZsXUaO4l2R6crbfvM67QPzqWXTUubYpJJZ24YYXZuYj9OKrQ6nfKpWMo3qzqG/U1MmqXzpvPkse+YVFXF2C1zMfwja26BxdxTKvUNIcj8KalvAiHYg2jp8hrTfWL5gctApbuqAGo0u7lhl7nC9+atzk92Hs/IoBYR/yzH/fJpyJE7YMa/wDfNWptU8v5TdFz/dWs9/EMzSFY3UHsAAx/PpUq7E1bcsTpHHHkIuT04qiZtuMlVPcDr+FVpL555d8zDbnLHOM/8C7UBnf5olVQf7q7j+dVtuQ522LTXEwyiptx0Zu/4U5DEpUEKzdDxmqgg3oHZJGcHK7uCKliVi21pFUnqN1RKSaM25MtPqBVtkdszH024A/Gn28zj5vLiUjoqZJH41FLAGx5ioy4wMSEZqVHWKNUFqNo9JaxbXQuEXfUsB5Tknafdhn9aUMBnKFsjHFQJPJLnEBGOvzVFPdSpEXjjZVH8THAqbOT0NGorW5ZkcbGIPlqBklqwdR1ZUBjikKjacEfxVBqmrP5QVXjyvG0jPNYTyTXEuRyD1FdlChZ3kclSV3oSoJ7qYjc0hYgEE5/CvRfCXg1YVivr9NrI+5I+x9CfxrR8PeCLLTha3jl5LhFEmG4UMR6e1deDxWlWt9lG1Klb3mOFNNG7FNLVzG7Y4mgmmE0ySWOJd8jqijqWOMUrC5rkpbFRSzxwIXmdUQdWY8Vg6h4rtYGMdkjXUnqv3R9TWFGuqeI5SZJt8St8yqcRqfQ+/t1q4wfUVyLVdWMt7dDTprgQ3BHmSPIdq4GPlHasfUdPvbOxiaNYvLkiaU5bBZQOR9f51seLLay0jSYkE6i93q4UKPmx22+nPeuFvNSvdUci5uGYFdoUBQqj6VtFJEt2NqJEi0m2wm1nun3enyqB0/GtHw0qL4gsSNq7ndSQuBgqw6/jVR18vTdKRXZmLythBz8zAfnU2jS+Tqtg5Dqq3AyX6dR938+fwoeqLitiiifvNpBBEjLgIPy/Sk163L6FpdzGv72JpImlJO6MrllYEemf0q3fxiPUb7CZMc7HGfujdWhYQpc6dqNtMMNEyzouc4U/K3Ppg04uzuOS0sYOmalDfRx+dcLDeZ3JJ91ZWJ4b/Zb9DXQTvHfotjqssltLG24Sqo2uPcds+o4rkbvTUjYCN9pjX7rHmrEWvXGnrHbXSrc24wRDJwVB7q3VelEoJu5nGTSszZbSLbT44JblXjLMS2XUhh6rjrnFMtr7SrOW4WW2Esinais5Ib2yKsWFzbX0Ij0y5jmDnDWF3gMB/s54P1BDVDc6BZtMwEo066H3redsofo38P41DjYu7ewx9Vt3Ym1tkiPB3kk8+gFV5bu3uEeS+Es853DLPhVGeoHepJdEawIa5iaNWOFbOUb6MODUhso3wySKNyZAz1+as5TSY1GT3IW1p2sVtBF8rI0bFeAQfb1rMkukaEQiNUZBt3L1Poa2XsVLnDZx/dP8VY1/axRXDMAFZuck1UJpuxE4NakUE7rNGqHa3JIHet0TW+tWoil2rPEd0b9CP8A61cyWKfOASe+B1FWILhkuI3gGMLyc9qqSs7oiEtbPYaVms5TFONsi9Vrb0rXXtWCF/LJIUMO/qrfpTLy3j1u1DIwFwvKN6j0rnUcrDIknEqttKn/AHeaOVSRX8N3Wx7JpGux3iCK4Kq3YjtVy/sRPEFKl1AxgcFf9pSB19u9eS6dqUkRRA+3+7n+pr0PQ/EQkRbe6+YN8oOOnvXPOFnY6IyUlco3NlLB86MG3Ak44Wb6/wB16rtHHdWvkyRkL12t1FdXeWvmF5I1DxsAGUn5XH9D6GuV1Gwmhkku7aR2Rc72brH/ALLDuPesJK+25biuhQfTprdSLZw6DLbH6/gapxL9qLR7BG4IIx0Y8961LS8WdCsu1JAMNHnn6j2qnLYSpMZoH3Bjko3A/Op5mtJbisVjDGwMbjDr04qWPUJrNw7nemNqEdOvc0+VWZcXMbI3Hzkf5zUEyHDiNxLGw2kemfaq91uzCyWqNaO/jvYSoRPtCorFcY5PYVTWN3nRDp8qjlm2kbcgc1QYeUA8ORIDyxbkDuR69OlWrbWZonVLgfK2F83BAJPaosoNtbBzPqXrawQoFU4I5x79/wCdaETMiiIncF4BbqKrRTMWLA5Gas7t3XBPYE4NYSk2yo6jpERhtdAw96oS2IICRoFJJy3fn/6wq2WKn1FJ5iyY2uF9QetOM5R2G0c3faNbTMVmg2n5m3KOOTwCO9VbZdV0OwnWC5NzakjZayjzIic/NweQOnSuseMNw238az7i0JT92cqcKSp9Dk5rrpYt7S1M5U103Mex8Q2TFiJJtGuW4dWzLbSfUHpXQ2tpp11Gj3lj9mDfc1HS5D5ZOM7jj7tc3d6akiO0ke4sxZjuHJJ6dfQmqSG50S1CaLdSLKHZsx8Ljjgqe3Wu5SjP4TBuS3O6u9IuXjW4jntNZgUfLJJ+7mXHcSL7+tQPJcOn2a5mZ7ZshoNTQsrLu+6JV/rXM2Xjh7ZlfVbGRJOr3Fn+7bPqV+6f0rsNM1qw1iPzLa7iuhnZhT5UxY9ipO1uKHGSHFxZnXtvbwatb6iXazmDMwEm5oS7DBbcOPwpdCubzRdVvL6/3Xoktdwu1+dQV6KuPUmtUaXsdxbuys2cxbfKYn/cb5G/IVTtYFiunghAjmIw6wr5ci45+aJmwenVTU3G12K0vjq0uNLitbuSFr4f615IWWNpB0C45BGR+dA8V6DZaWlsXW4kVSTDErFWfqvzHkjNUb/SINRuZzLZx38pJLPZ/ublc/3oW6nj0rBk8LxzuU0+aK4DHHkT/uLhf+Atw3foe1XFRe5lJSOjtvF+jSsqS20VuWMZYOrYO7O48H34q3d+J9GhRsfY5WYSBVRGJ3c7c+2OtcB/Yl3JfyLNA6S8sIJF2NgdAufwqwvhnUY1je4j2QY3SSL8wVepbjp0x/wKq5YdCVznpiywLAlw1rAUl2vC6o4DIV+8fQsentUaalpu+ITRWwAi+clX+/noPbFT6HrltrWkBPJ/s4RsIU3/ADK+0ZwDnOAPWqWonWLR18vSp7mNslJbMiQEe+RxWbSRqrlIKh25VVLdBvyxpTtiBJXbkYHHWsayikS6mnYJHv8Auhhzirxu9oC71ZujFY/0rJxs7FLUsmaXZuWEj6VAJpn6iqktyFw5lK7TnHPNQmd5QfJVwP7zf4U0gTsaLMyrudwvvVY32VKRgtn+InrVYwSSMHkkZj2HanpG6MxCsePSm0kD5mNRJNo8zaFYZ29Af60qKqKyrEucZ4Gak8tpJVJUsSMgFDU8Vu4wwTH41LmyHCTGJ++Knyxtznpg1YDovUBR3JPzUG3LsFPzZ7Zp32DYpLAr6Ejr+NQ3fdlRpNbkRnDKVKgA+lPikSOTABZexAp7yxbiI0+UfxE4z9Ks21nvXe77R6Dt/vVElEtUr7kAld1KlAB23DLCmCdFyh3cd8cGul2RxqdybT6MKzLzVI4FZFhj3gbmZhhV/wBps1MUjR00ldlCO9Em1VjbCnLN021g6zqX2lHMZzGpOFc5LGm6nriSQvBC5CscljgZ+ntWDEhupyA5aQsFC7sBd3T612UaCT5mcNV3dkRlXlnY5+Y/xdhXpfgvwbbrBBqV6qsSN0cOOF9zU2h+BbXRbqO5vryKQIuWiZcLu/4F1rpZfEekWg8tbgOV4Cwru/lWlWo3pEVOnbVmwGoziuZm8Usc+TYOF7tMwUY+lYp8S6lfTyIjmJV4VIFErsPcLnbXPyt7m+53ksyR5MjqoHdjisufxHYxtshLXD9liGa5p7DULjfIdMnkABbddzhf/Hf/AK1M0VrrVndAy2ipGjrtXcWDbuD0A71airXFc3ZdUv7hT5aRWYP/AD1+ZiPoKxtR09LtjHfXktyrYYru2ox6rlR7ik8Q2S2Nlbym/nyJ08wlwu5CeeB0qXQbeE3eszWlws8ZmVoGb5wF252j9aaV1cLpECR2cELeZbeajDbknYg99o6n60lhraaTa/YLN7aGOLLMrZY8nkk/jVTV9dgVbi21Z3ZB88cKKdzN257etcBJNugBIdmJJLBs7s9P61pGLe5EqiWx2154g0q6nMlyIppdu0M1uWbH4tUcWq2LyAQwopK7gy2iKv61x8UeZhv3bT15reFrcpCXjhXykK5Zj8wzwBSkknZFQk3sbt3Gl3Hp9y9ysGEYlm2qxO884AqvDHaqyltSRik3mbVViu3g56deKr3TyCw0gZILQMQD3O41VIlEMo2fuw/z89GKkD+tC2Zqb/iC2tE129eS5IMu2TaqFiuQOtM0SWxTU4o455WW6Rrc5hwG3DGc59cVH4hab7Xp1wxKtdWkZLA8D5cEn86x4pmgUSxyKDbyjaoPKkc5HtxRHVA9TTkZGeZZVtmaFzG+7cpVhwenvUcuk2N+UzDuCjaGgnG5h6Yaq/iPTTNrl7LHIsa3yxXMeTgEEYb9VrMh012ygvYnYqyooySWxx29a0SvG6Zk9HqXpPCtpvEkd5cwFSCpnt9yg/Va0kj1+CMxBLTWbIcBTJl1Hop+8K5BNWvbCOKSO9kViACgfcF/pWraeLd8gS+sY5ScDzYf3Un6cNUuLtccZJG9bXsELskc9xpkrcPb3qbo29s4wfxHepJ7aJcPc6c1uG6TWZ3I3uV+7+VRWes22pKLe21JXZhhrHU1AJ/2VY/K35ip0tPskjGNrnQpcnLIweFmHYo33u33c1k4d0aRlciS3udrvZ3Md4nTahw4HuprFvblWDwXUTxMFO3eoUj061sXr7IRdahp6ywb+NQ0g5Uf7TJ2+lSRPNe2+bC7tdbswPmgdf3qj/dPzD/gNEYRTuim7nFyb422kr/wGmwMYnlLuWQjII4xXTNo1hqjyLa/abGZRlopEMsI+pA3KPrWFqeiX+nxM01sGt3ORcQt5kbe4YdPxq27nPKm1r0G2F9JBco54Vj09K0dWsjqNqbm2IEqDcy4+Zv/AK9YdtIW3JIoDL0x3FaWlX32ecRl8rnJ5ziobs9Bxldcr2MiOdJE2E4foc1q6dqTRvsd1ODw2cEMP69Pypde0sbf7QtApPV1Xpj+8tZNs8a2gcFTtYK4A5JPOf0qpRUo3QtabPVNB8SkqLed8xsOHX9SPfpxW1dlbZY7mNzNE2FLH5iRjOD/AHh7V5JaagyIizBljflCwxu/3TXcaBryI6202HVjwpwFkPsD0b+dc06aSujqhJNaFnVNGWRheWZUoTvZF6r7qfT/AGaxIr8+YIrjapJwrDo3+BruZ08ofb9PImt2+aSNT1919/asfWdJs9SthfQPHGXUmRTwGA6/RqwlFNWZTRmbwRskUMB61mzwi2lWSPOM8imhpLefyZfMdBxu+Ysh9CK0GVZoRxuRxnIGc1m4uOvQL3RmyBWQbjwwzk9vqaglQz5UtgsMbiOnbmm3bXOnks6+bbk8MOg+vpSwXFtPgwT7W/uv/jWkdrico2sxDcXMSKgkCM5Lt6EAYGK17G4S5UwGXbcKwQk/NuPsKyjOHDJKm5QcjAyDg54qOaERK1wgC7UZjtI3AluMj6d6iUYtCXkdM9vIhAMgYEZBU1A6qgDFwAehNV7Jnt4g08uSuECtg5q4ZIJd4VdzqcEdOa52rOxejRCt2QpLKxI43hiaeLhHG1juBP3umKR0ltjxEpX+6aibypMuj7cdVZcY/wAaL22ExJIt65dAw/vGsq/007wyFQdvTr/FmtH+IuSdo6gfdNSy2+xFcELGRnmtadWUXdENHJahdOpxdWyurZZmC4J+hok0iJtLdbJkZpHWVwThlO3gD866R7WC4hIyGVupWqpt4kV/LkUENu56bq7Y4pmfs4mPb+I9f0SGO3nD3luudyXab1H+63UV1B13S7q3hs9VH2WWaNJVjuAXRQeQFb7yt0rlbq51BJUM9o7rz8yjcrdKsz2TavNHfSKzBtrbChIAHbHUV1KUWrvQSTvZHVTW0iwosjLcx/8ALPz3yy/9c5xyMehqCV5rqIwTIL/YuUt78Ks49PLlHDc+tZGm2+q6be+bBdEW5JaWJ13IVA6YP0rSSeLV4TDFbrbT79y2UxxFOVH/ACybqje1O0WUn3GQ3dtKrWQvGiKHadP1mLco9lfqKZdW0cFvPbTG80yKfarOT9ot8BuFB6qOaQss1i8GpwT3Vqq7QSMXVrxjk91rGmGu+Diktpfi70ybiGRwPLf/AGSrdG9vyoUU9hNnT+G9MvdMWUQTwahZTD5hGwZVHQnHUccVuxTqwMgnuLB5fnaMsW46L16cDpXn9r4o0a8lVp45tEvjybm2+aNm907V11rqOvSQKYobLX7fHyTwSBWH+8OP5VMoNAnHoYKLaI6gNllGCyycZ71MfLZFClmH8RVwDj61h3fh7WWVFjW0XCKJF+1ou5gMFuvfr+NUxoespG8Yks8Hp/pycfrV+x8zn9q72OlQWtjF5srEkry7Pk/hVhZIWiV1dlVhliXwG9jXH/2HqrRhJbuwUA8KbsEAfhVhNHvUtSj6tYqof5druxH4YqXQ8xqrLsdZtDR5AQK3de9IlvvcKoIJ+8SO1c/Pa+czE60qMxLfurdsc9hnFOgsFiDJHqmoPuGCI4Av8yah0WuppGq30OuTSY0t9st/EjDnqSVqtPYpEyql0jkjPyqcVm2uiSOvmxrqcgKnDSyqq/iF5q9BpNx8gaxmCg4JadpCCPYfWs3T8zVVPIYbYj5VuN7/AN0LmrUGj3bACSRVVuq5bP8A9aovLvoHLRWrRDJwsNqzEfiajFzqyMHW11yXHQR2gU/rSVNvZj9p5G4mlRwAd1H8RGSfzp8stnCpDbSf9tgB/wB81zVze6zNayibQdbuHVQ0azOcFs9MDGOKyi3ieV0ih8MmAMcF5IflDe7E8U1h092DrPojor29eUqkV3GitnlFLN+GKz7nTVuohEXvDH6BQu73JNY8g8XzKobTdQhyD92PYM+lZUmkeLLoFp9P1Ngq8goxz/hW0aMIu9zGdWT0R0kmnaNboqSRQEKes05Zmz7L9Olalhpd1Jh7CxdIz8waKBYw2P8AabnvVbwV4NeNjf6xb+W24NDC7YZSMckV6T5q+9E6ii7J3FFNq9rHIp4Wv5pCblouerTStIT/AMBHFQ6LpRudS1O0vJyiWciqotwED5GcnvXZPPhScM20E4CnNefX1jPreutI2n6jFFPIqsPLeJQo+UsW+lSql00iuVnaRaHpVvgi1jdv70rGRj+dXkKRIEjRY0H8KDaP0qkitBDBFbhvLjCrhyWOwDH59KefM/ut/wB8tWT8xtE7zptYeqmuN8LXqPdBY+Ha25XPZZGFdU52LudJcf7MZP8AKuDs4NV0m8aSDR7if91JDuaM7CGfcDke1VFq1iHGRZ8XT6fcIWSTN6SI3ZWLKVH8JH3a5G01e50+9FxaTiMqNu1Rwfl7itY6ZrVxOizaXdmIZxi3xuODg/zqhH4d1ll2HSrwNncf3J61pFpaCcZMz55HuWM8ru8rfedjksaiKgMvzEBRgAVty6DrTOcaTeD/AHYiKqp4c11pFT+x7pdzKoZ0woJ7k9hVqfmS6d+hTgVBKiknaDxmuxtJvtHh+4Z0Gd8a8egBP9K5seHteR2DaReHaWBHkkjjuD6V0kFpNbeHXSS1likZ1JV1weFasaju9DSnGS0sM1eEvpGkMA2BG6nb25B/rWUv7uS4/f7jFja2eJPmA/kc1qayzjRdNDqVKySDDcdhWK/2ZJpkWQtGsbBD/t7cgfnWsdjW1jd1tRP4U0i5wC0ZaBjnvk1hpJB50yqXKhP3RPXdx1/WtlXM/gW7TblrW5Vif7qn/JrCingjubZzEWVcCVWP3+u7H1FOO1gNy5nim8O6ZdPkG3nNs7Y+UKw+XP51nGP7NMFEisCMgir2lQNqGjaxpAIaSWDzYM/316H61mSwXkpicwSmRkRnCoSc45pxdromauZms26G/aYIqpNlgBxg7sEfn/OqsKOi3D72UPEMMf8AeGPpXWQWjvteexml24Y5jJK/3uMfSn31pvsZ2TT5WyFCKIiGIU/eIA457VEqvK7CdK6ucBLaq5B3jd1Y9cmuh0zxDqOl2QhuZRd26ttWGcblC+zdVP0rXj0S0lXEukXK7EyAbd8k+mKrSeGmuHYR288UIBLDymOP93jmk6qasxRotO6NHSryG8kaXR5ntp1Xc1sWG8jvjs4/WormwsNTdZYyukaru3JJExWKVvQgcof92sefwtqsd2LiGGXzInwjqrKw9xxXQi3vdUMiTWFxFforFZTEQl0vuMfK45+tClE05WVYvEOq2Ek1h4itGZ4gVM6ttmMZHVWH3x161c067updNdvDmqtcWoO+S2ZFLp6hlK8j1xT4bJ9T06TTdVtrxYGULbzmFvMhY9+n3fWuFuvDviHw/qp+z2t4tzC2VuLZGKsOzKQMevFWnF9SXzLfY6yW00zW3KiL+z77djzIFZonP+0uflP0rnNQ0e/0W7EV8jQuzlgynKOfY11Vhe3WtWMSXdndWGqAFWl8lkjuW9G4+Ukd+lRpPeW0T2V9YXF7ZMWEts6Mdp3dVPZvcVElcTgmZelakrlLZyMY+XI/h/wP9Kzdd0z+zW+0Qri3eQs5H8DY4x7Vd1XQ3slS/wBPS4ubGX/VsYz5iN/dZcZ/Hoat2N491aPb3VtMwZQNrQtlh6HjrSTtsVy88bPdbHPyTvLHBGXLBYwQp7Eknp2q7bXmGKO+4AdRwF9GH41S1jSbux1RzbRyy2wAVCI2OAoAwcL7U2ytbi9u/swDJkD/AFylVH4kU5R0v0MYtxkeiaB4inhkWMlXZgrFc4Eox+jfzrq0ZLkf2lp6sybcSRMPvHuNvY141BNLb3BVldyDg7c8Y9Diut0XxLLaX0bB2IkYKHdTtl9m/wBr0NcsonVGaZ117p9rrKiaJ9kyDaG6c/3WFcfPFdaXOyNEVGTvgByGX1T3ru7R7DUib+wlIkI2vHjBB9GHrUV2NM1CxdLghlVN+QCDH7g+lZ2KOTc8RbwAs0YdAwzwc4BH4Vj32gmdjJZP5cnXYOF/D0q1q8Uum3X2lXCgjasmCVYAdOen0NLZ6ra3cWAyxSgYaMt1buV9qOWS1gQ0m7Mwjc3lnKIbuNgO/YkVqRLtijmhO6JsEgHOAOf8irl0ba8gCTPFJGB8ozyP9oGubMz6LdFVmEkLcqMZDD3FEX7TpZgtPQ3JLxNqM6FXLl22jg1Vu9RhkUkFixYuM85P1qvFqUOokQlFikY4IH3efT0qG9aZ9yx4TzeQxYZVRxmqVFN2YpSdro0H8QNEsaI8uPu7mPVakv8AXI45FZIVYj5WxyT8tcxFbB7oRjdI6ncx7YHNNERdmd9xdiWwtarDw6mPPJmu2uTNhAvBXae3y1Dc6vI8ISNmDYw5JrMcYXaUKktk5p725VIztkB+85ccVSowTvYl8zL0F7JIoBkZYlXLbe1WRex/YTHukL/dP+zmqCqVtXABPmNtUAdhyf6VWMrjchwVIw24c5pulFu6KV0ap1BRCqQzSkr/ABNxmoLbUrm3lMjSMFjHCqxUOTwAT/npVIFNxRmJYdiavC3BtljB3yTHfjBOAOB/WrUY2sxpy6GvaX7atNJDE0UOoSQNF5jSHDHJ6fw5xWUt/qmn3UcN/bM5ibY7kZJ7gqfXg1GnhjVpVDw2zpEORJKwiVffLVsSvZafCsGoXS6hcbTmOBmKgkHq/fj09auMbKy1RWnXcf4lvEulsb1E8ueZSZcj5jj7rH3xSeHruKa5Oj6inn6ffHayOeEf+Fl9DWLfX82pXbTXJCAHCRqMBR6VdstulKur6ixiEZLWsDffmbt8vZR6mt2ko6GbbbuzN1HQPIvZ7WIuskMhXbKGKttP3g3vio7WJ9GtJDPK9rPJNjy1yMqB147ZrvdJ8f6XqJjTUYRCzAqzMMqD359K69LHTb6JXUWskfVSwBH4VhKrJOzRfKm7o8wXyR1tYW+rsamEttGNv2S2bBzkuaaj2Rwu27A7bGTn8KlSLSjktLdJzzuRW/lW7OTl6iHUrYMR9ls1x/ESxB47c81Rugt7OZI5A48s7l4jjB9h3rVWx0ORl3XwUgY3uApH5irNrpMKMyx3cUxYbVZJkyw9NpqbpO5tZuKHRa3cRxbmtLBWPJAX73y7WNTN4qu43Pkw2YJ6Fnw1VbjRjApMs14gXlmNqW/HK5rEnl0SOUrLr1vE3bz4HRv1FS3GTuHLJbG+fEd2SP8AR7P8GJqQ+I70ofLS1X+924rm1v8ASNwEfiLTOeuSw/pVpbjSiJUHiHTm8xdpAc7sflTcF2BuSNceI9S/vWg+lS/8JLeEAb7fj1wtYaw2JyU1nTcevz/4U4WtoxL/ANtafg9Wy3+FHIh+8aMviTVnjIhlsw+eGcKVX34pLTWtUZVF1c27H+8qhQapLbWAyRremq3YtL/PikWyt5c+XrGmOy/NxOTgVPLHsGvc15NcvDlBNGDnHLrzUZ1bUApJvFJPdXUfNWeYLJmZv7Z01jkn5rgZqNra3bg6zpOPe5WjliNMuS6rqp+5eYOc581eKpRya+trL5mqSiUhiu24XapPrntUiafbBsnVdLP0uVqb+zWnYCG/05lHdbgHP4Cq90W41LzWlhiRr1mYfKSLgYqeC7uy+67uZnVThVW4Xk/nT00O4W1MUktr9/euGxn5aY+iXKruWezUj1nAqG4sqIy5uL13VIZXC9ctc7ju/Oo0kvmbDXTD6Tj/ABobw/cn/l60/wD8CVqZNElVcCex9v8ASFGf1ofKhpMa9xemMmORffM4z+PNDtfCYL9oDA4xicHH600+Hrt2LG4sST63Kf41bl0iaaUOZbFWCKpC3CADAx60tB+8R+bOOA+T2BnH/wAVUKvfjLGQgKM484c/+PU6XRbpsr9o0/b2H2xP5ZpF0O6XLmayIHXF1H/8VRZITUmW7C9ntbZfNdpbll+Z2kBC/Tmq7Xl/JcIQ7qpIwFcDAz9etOOkXUsAMbWzfW4Qf1qCLw/exTRPJ9kVPMUFjcIwGW68GlZBaRYspb2OVpZHlfZnarS8E5+tQXE+qyvySfMJOfMUAn8+KnudJud4jjMJij+UM0yjd833jz1NZ0uhaiHJEcO7sROn+NPliPVE2rvct4fsjdBhItw64LA8ZrJQWo1C2Ej5t3VTKB1XI5rcv4DF4VAu0bfHd4KwurbsqOp7VzE8XkpBOX3LKrMRnO3DYx+lOKKVzq/DhN7pOr2JP+stt+P7xX/9dc0Hi8kps2zb927/AGcY2/nz+ddD4XaO38XPbCXMZaSMNn7y9v61hXMEFvqF9DN8pVZEjb0fOV/Pp+NC3sUaOl6klvrlrcKnloCqSKo6nG1sfXrTtS+1WWuXcCeb5aSYT5jyp6Vjh0+xxvGNs6yMzY7g4wfzrqNRthqH9matFM0RubdYn2lctIh9D7UWsKSbWhQN1qAVdiT8nB+c/wCNT/atUWKIlJ8Y5O8+v1qre6VcMytbLLKXLMxbapHPtVx/DsssMTFJQFjUMFkQEn6Z60NLqQuZE8Wq6grk7HGDnnJz+tOHiDWz0Qj/ALZf/XqtaaJdNtS4t7hFzyyx7m/L/wCvUVzod6HH2a1vGB6lo9uPpzUuEWV7xpx+IdaXOR1/6ZCp4fEWrs0gLNgwvtPln73asKLQ9ULjdY3YX1ZTir9npV+krbrSVf3ThWwRyV4UZA5pOEUK8iddf115Ah3YLY+5/wDXp76zrDsWDTAEnGFIz+tFtpOpIJGaC4KbckHduJ7dDWRBpOplDusLrqcblP8AhRypheRbbVdcZcFrhf8Avqkh1HWSjEz3i5OeS3SqVxpOqK4xZ3Y+UfdRv8KjGn6qOtlej/tmxqrLoD5i7NqGsq52T3nvhjUf9qa5vAMl4RjnOab9gvRz9muQO52ms50vwSPs19jOAQrc0+VMLyR0f9taqtqEWW4iMYwu0YDex96qxa3rwYkzXRVUZvu+i8dvWsWJ71c74Lz2yjVoFrmexuJoYbpZUUB1wQCu4ZZefbG0etJoW5Yi17W8EPcXJwePl/8ArUkuvayoG2WYjuNgP9Kh043jxbnS53IQCjRNub6fKVqtLLcxTvGUvBhv4kZTz7HH8qFGLFdrYvR+JtR2tHM8kZz/AKwQ4x7NxyKV/EGoLuQuMEY5iBB/SsaW6vBMFWe6UM2PmViF/nVhXu7dWSS/WQFsZjZmYH6Y5FDpxFzyJZPEWoOhhk8mRCdzK8AYMfXFNTWRKx32un5weTbBW20yOe9mfZ9vCsFUKZMgMD0IJHK1VudQvrSUpLcp93dkKpH8qahFDbkzQfWGRciysm/7Z4/karS6naXB/f6XZOwzwAw6/jToJtQlUN51syMAQdyHI/75qF725disaWjMvVWjXH8hRyR6CbkTr/ZW3cNItVYqeY5GX+tRF9K3ZbSmUbWXCXLAc9aZJfzxLma0tNp/6Zr/AENLFJ9oiLw2ETIPlLLGeGH/AAKjliLmZPatokdx5w0qUgqV8prklSDxVlm8NqvOhToD3W4YH+dUCbePez2G4oCwRSd/5ZqnBq1pdzGOTTbq2IP3ZnYKV2/eBxRyIEaZHhyQCMaXef7wuOanm/so6akI0y8YE7g3nZbjgc/99VRItcMFtpc+qzk4/MVLLdW0EpQfbIxGFUbXU4xT5UWmG3TnWOL+ybxkUEKGnI4zn0pI4rQEtD4eZjnI8yVzn8qcmoj/AJY32orj+7tP9acdWmTb/wATa9AJyQ0W4MuQex9qdrdCkx8T3qqHtvD1tHt7eSzMfzq4J9fuIVETtZhgSSsaooUDnDDoKlv/ABnBpyLJbDS9RiC7gWkaKVmBJ5XBUfep9hrNtdmO1lhWOeZWDKJw6qpXLDIGDxj/AGvypOPYzqTcGna66lN/CmoXE6Ld3nmY2s/nSbmBHUY6eool8NOJ5J3Wa4Zz92EKq4xnGS1WL3V7iPU5khubNsMFCyttbJbOD+NRS6tdIyrbwWbIibcvcrnd5bIT+TGlaa2NVODVxlhp10s5EejtbANtEjDzG/3tx6Vzuv8Ah7WV1NnMF3eK3PmlS3HpXQ/2zqYDBbO35JJKzru52/7X+z+tSprWqxujG0Y7SrYVyd2GJwcHvux+AotU6icotWOGttJ1Uht1jOrIrM3mRkZA9PetTTtRv7CEpDJdQZ6qSQPwFdKviDVIrJibCclsRocsei43dPcVE3iu6Mv72ydVGflYtjJx/s9sH8zSak9xJxRlS/Ee389kutCguFCCQMpGGBGemOKjh8c+FroMLnTbqzdVLbkbKk+nFTv4B099p+0XMZAwDv6j/vmon+HGnEYF9dLxgYZWx+ldPJHorHCqkjSttZ8NxzxmDWFtptoZEu4gy7WHB/KrEuj2t/M08eqaVtZwuFbYqk9uvWsa9+H9q6WnmapNEYYxGAY1d3XPy/L7e9cPc6c1peywG4ZdrlSGTG7HQtg1PLF9TSMz1eLRdW091azSQMT/AK1Zdyj1OAf51NPqV/YsYNRvRcqQCA6LKMe4IrzeK9vIbL7RDfypco213jcrnjg9fvVf03xz4ghAS5kttRi7Lcwgsw/3uDUOL8i+f1OmWw8P6sxW/wBB0+Jm6SQMYGb8Bxmsh/h7oV+8n9n6je2pV8bbiISpnv8AMtalh4k0S5lR7zRp7OUnBa3cTRE/3tpwR9K2brSbqaV5tHktJVZfmgtHMcn1KsetL2kk7XL331POrr4eeIrImS0KXsP9+0myce69az54blLCNblpIpkZonViVPsStei2Bvo5pLSDTz9qUZZmDKyn1xxVr7bHLpsltryRXUqNhra7tSGJ9A45z9aaqPrqLkTPFkt5ZRmJHlbGTjmtfSLC51m8fT7BgsjQ72JbGVXqP1rsrvwrpeosZNF1a40i4lTAt7sHynHorjt+dchqOga74UuEuJraWDGQl3C+6MjHZxx+eK2U4v1M5U5I6S2+G05jxc38aleyLkqK17b4e6ZExae4km4x0UVxlr448Q2ygfaxMg6rMobP49a1bf4kaiufP0+3cZ2/KxX/ABqHGRKlbc6y58M6PZafK8Nou9FDBmOTwaueHbiFNKKRoqiOWRchQOjVxl18QzdWUttJpRUSIyFkmzjI+lRaN43ttOhnjmsp3DSbwY2HHygHr7ip5H1LUkemtccfezURnP1rjB8Q9KdgPst4v/AFP9alTx3ojLkm6X0zD/gaOQXNcv8AiYIbWCY7FEbtk7QOqmjU7OKfSzNaQpFLs3FlH3l21h6t4h0vW9O+z2tzIZN4ba0LD5e59P4qyH8WSR3NpOrjbDE0Sx87WJGCx9aVkUrnO3GsXTMqbgSqhfQ7vU471Wad5LaMSZdmyfmOT1qyUhcbwilhgk5zQHSWRI9hZWbAAGMn0q9Er2Jbk9jXis9LiigJu4Pmxu3AHBx/jWUVtDdTSeQJSh3BQcKR/e96layS3mRwgZicbMZXdU0IhWYx7OWXcW2/e9qzckhpyfQp3OoTyqphJUFNziPhV9BVQXF0WBMkhx/tmtW6jTapjiwFOcLVaWVCrIICo9TwNtVGSa1Q7MNdBs9ekjjQBS/APuB/jTkkSElQpc7fmzzg1I4XWNYWYc72VSvooG3+lPWCIzXaouVUECqbjoh2bOv0KVZ/AerEjOy8ib/x2qcqP9nFxt+RmKA/7Q+Yj8jUvhlC3h3xFb4+4YZf/HSKqm4cWqwHbs8zzcY/ixjrUO1zaL0NbSJPsGuWEzsAN8bZH91hVjxbbLF4ouMjZFI6sG68HjNYySyOI2kYt5arGueyjoP/AB6uo8XoFXS5udstsMknp3/xrK9pFowVtCl7dWknytDvCf7RX/EVoxwjWvBV9Z7GMthcR3sQU8lc/MP++c/lWWtvvurcXD7VuAGDA8hTxz+Ira8JXH2PxCsExxHOrQuvY/55FU5DR499sllu7vzHcBS7Eq7DPJx3+tXHvLi20mxkFxKrOzHPmH+E/Wq2s6ZNpWsXVgxJaB2icn+IKSAfxAB/GpWaGS1tIGiZmgQgL2yTnNdLaaTOSV1Jka6tdBgRdzjP/TVv8asRajduuVubk/7srf41UFokuWVWVdxwAOMVOYY4JAiB12gHd6/hReJF59CRdavc4N1cjP8A03b/ABrY0zUrmSx1KcX90RbwCRVadmG4kAHk+tc8dNnePzQVx/d71q2SC38M6yDlpZzCgUnkqGyah8r0LhKV9TQtPEl6IJ1+3XBDYxumY7ee3PFSp4hv2VR/aNzyf+erev1rESz+z2EcoDb3UMQ3Qden5VLZQNLdrGcBVG5mByMAZpqEVHYtyldHVWXia6f7UTe3LFJWUEytwM1Tu9W1YaLcXg1S8VvtQiTbcMBz+Nc7pnmSQTODkSSMwPrzXVnTY08M28kiD7PG7SlWOS0pHA/Dr+VZcsVLU05pOJy3/CS+II90n9sXyoX2jNw3WpIvE/iCaO4Y6zfkIgP+vPHPWqsltdPCqSyyGFGLRr1UMetWr6zGl+FY3fie/nygA58tOSfoTgfjW/KuxkubqyzaeKtfM8atrN7IsknlgtOTXXWus3Omaet5q2q6myySPHFGs3DkDv6fWvP9IG7ULdiQY4WMmAOvFbXiC436LoVg7nzGga4Ib+8zf4VjUinLQuMkk2zoX8YarJb5tdRkWVlyN7kisaX4ieJreY273RLg5Zi52kdq5y3eaDqCo9SKtanpv2m3jmBVZFXcCOfl9D7fyojBXswbvstTqv8AhPNdJl/0v92mB165/Cr1p4y8SXbW4E6s0zgL0/PpXmKXEqWU1uQRKzAH1wO1dxpzR2mtlyAY9J0tpDk/ekYYHH1NKpBWJT1uzppfEr+bbgXxd5FKrM0KqqsMDaeOn8qvy6pc3VsJY4Ua4thmewdFZpVHJaM/rivJIb3fbGKV2ZGGZI8kEH+8PQ1qW2qG2ijSSZxGp22t6v3kPo3t79qx5G+pamj0Wx8QWF5B+6WBSzHaPLVQD3BXHFZt7rJguZFurOxkd3ykjR4B9FJ7H0OMGuau0uL1zc2yJHfFQZVVcJOPVSB1/nUCao93atBc7m2/KFYZZT6H23UKLWzG2mjevPEo8rd9gs5Y+FkjCgMMdv8A64pqazp76bPcrYRKVVsKu5ccdDg1zc8k9jINqqqqMq4G7b/itPEqzWcstsi75WJngD/KoxncvqDj8M1pFMi1jfi8QWKrHctprJvCgIlw24A/j0H9akOsaE7W0d1psq+Y4UOJyCASBk9eK5nQRc35MMnJUAsatSJFd+NYFB3Wlp88q/7MQ3H65OBQ73sWoq1z1z/hXOmK0clvLcDDBshwQe4rMufhxdLNLNHqG/cfuyxnHX2rzzx74qvxfWFhHfSRmC2VpvJdkDO3Pb0XFc1D4r16AK8etagg6j98acYSavcfunqd/wCD9at3iMNpAyo2XMUpDOPQKap3EMFurC+0rUbcbB0bI3f3icdKg8NeJdfSGCS+1a4ljW1lvZt7Bgsa8KOV7msb/hc2v+czS22nzRsxKp5TLtHpkHn8aSU27D91HQx6d4cu1ZPt8qNuAy6gZ/StODwhatCy6ffW0reWVj2EMcsfmJ5H8IxWAnxS0TUfLh1Xw4GaRwu2Blbk/XB/Wtezi8I63cyxWV3dafdxsqOrA7VY9Bk8frSk5rfQaUWOPhWS1Ym4uogqruG9GXafYms0eHLh2YQ3dlKobblZ1/rXRHw/r9nA6aPrMVywfmOVvuqBjbhtw6+9VILG4vtTisPEXhu3CyFt92kflMiqCSdynB6UlUkHJHoZUnhrUCpxbRyD1SZDVRvC+ropIsJD/usD+dTJ4b0XWhO+j6jqdmYyV/0hN6nHQjad1Z174M8W28Re1kGpxjq1jcHeB7oSDWim31BwRp3ml6mjRQx2E+yGIKCqnDN94nr6n9KqnT9V6LHdxj0Xdismy8R6tC40vUYbxDnapIdHj+uahl1HVmvZRbavemFeFxIaFJ31sS6atc9NAWKLzJnESt9zd1b/AHR3qomqxyzywwusXlAl5G5Yfj0FVLl5Fnln1CdfLO5VReZJB7f3R7CvOfEur3a38NtbK8OnsVZIox975uee9bJNnnJHocusWaRFrYmZ2OGYkkn6t3rjtXYLeM5s4vPmbczYz+GKurHLHapFYqEY/wDLWYHcw7EL2/GpILK208m4vn826Y9ACWJ9gelTKyV0aRetiL+yEnjWWS3MQT5iAflI/wAKoareWBeO2sUVpFYNI/8Ae/2QKg13xDc3S/2dEWjycFF9PQms60jh01jcTSr9oXpleE/2h71KV0OU7OyOitrlNHXMoVrludo52jtn3qu97fT6hHMs8sUwY+Wytjbnrz9KwRP594YjJjd95mOWY+9btlBeareC00y0iuI4fmumd9qkfwrupOJpCWh0TeMNQs2ijuVTVrV1WRTJ/rVDddrjng1etJdE1yfdp12wupPvWN5IVYt/sv0J+tYepXk1lqFjYwaSNOvWAjjadyyLz/DtzkU+58AX8sjTnVIGuCdz4QqCfUVDSRXNYt6iuoWV1LaXbXEcW8ssU6qzY9QemPpUtnq97YxGCOVZ4JBhreceYjD0INW9OtvEFnbLZ6h9k1bTwMeVK4Eif7rHkVLfeFpURbnR2knQDc9sT++jH0/iH0qouJTm27pmdN4c8O+JHP2JZNJ1Aj/VKrPCx+n8Ncpq/hXVdEJa6t8wn7k8R3Rn/gXb8a6Oz1S70uVjB8jk7ZNwOWHdSvUfzq5D4k1O3nlkkWCSCY4aARkwsucbQDz/AMC9ad5LbYT5WrPc87MKdSOe5pPIU9q9Fm0Hw94hBbTZF0jUCP8Aj3n5hc+x7fhXLapoOqaLKqX9lJFu5Dj5kb6MODR7RkOk0YRgJ6Uhtzx9avhD3VgO+KcEUdVNHtLCcRdMuX06SRgkcqSLtdHXIYZq8I9H1GJhJFJaS4z8vzoW/mKpgA0oAHasZyu7ouN7WZZOjw2o8xZIpVk4jK8gGnxQwwEbckDoAOhqOVxGgaV2VWOAuMVRurxUDNvO4qdoHXNZpzk7XG9NkXpZENwGDcKCW+tRqY3ZnKM7KMqOmKzoZZS3IB3tuJU5wf7tTSTurfK5UN94A/eqrNaMXMWVdN8gYhAPvAmoGjEilTt2qMsT1A9BURVFjRlO49WX+JqfLsRfnyDuwx7U07FpXVzX8LWMdxqUlydqxQQM5z1GBzT7KyUWc0zctJuw30/+vV3wspt9F1K6ZFAmZYUVuQ3rxWlplus99bwFRtU5cfw4HzH+VZRm3J+RpGOg3TbZdOvvEFmQx3WcHHX5tv8Ai1ZsUSw216lyirK1uGhDcHcGHT6jNbEqu+v6uq4LTaZu3Kecghv6VgW9q10ZdxG5IjKAx64rpi7q4WsWracNpy2nAkWcuAOhBXB5rovEQWXwpotyTkJmIt6EVzMMIOmS3CMcxsowO4NdPj7Z8PJEKn9zc5QntmpktblI5iV3a2CknyoSQoI6Z5IzU6pNaNE0Z/eKVlQj16g1GpjNlLbFmYSFZA3909CKeS4tI3kcjYuxWGAcA/N+NOwr2M3xzbQ3WoWHiGa2LQ38GydEfaVmQ7Tj8MGubeC1+1b4UaFGjBCu2T931r0CWFdX8FarbAM0lq63cQPOMcMF/DFcLdwFr54VVnVVUgKcfwrVKRlOOtyuF2NGsSBRu52jtV6eGDyTIjkFRj8T2akgHlw+UECuO5HJWrtkLeUtFM6qCvJxUTk09BwjpbuVZ7e5tojFNE0TTKGQHqV7Ee1Uisokata+nMe22SdZVUAo0hztUDoG9PatHwrZW99fW8soLpBuuJ2J+UBfuLj1Ld6XNaNxqK5rFbV7J0FvbPGoeKFd6j7oOBxURtUstEmk+VZboGJGI5A7kfoK2L1HvtRLiItJcPuXHJxnkKK09V0iwiEP9py4it0CpbRt80p6ksR0Gfxq+d8qS3Gopu72Mnw74UD6XbbnCwyncz45x6D1NO1aZrphbW8bRWlqDsVh2Hds96ff30t9hd0cFsi4SFTtVVHYCpNMN7eO2y5jgsYVzPPP8yKo6k56n2oSa1e4SSatHYq6fpUN9K8kz+Vp8A8y4lY8Ko6/ia47xHrP/CQeInnjQRWMCeVbpjG2MdPxPWtPxl4zi1SVtJ0VPI0dW3OVXb9pb+8R2HXiuejiZW3FCIm4DNyprWMm9WYt2ViexQuRjp61Pq8zXbRzkgSQxiMKB2HT8asQRxtEqI4AX0Gc097dPMLFQFbhhjIxWcppu5KTZQilefYpyqAYYkVvW0yPKLYtt2qqoT1J9D9ayoI4hMyEuoDZC7cZq6joIyEjKrvCtIx5bPf8KylVVzWmmnqQ69o8q/6bAjBk4dQMmmaRqqvBqJlUM0se6Zz3VeAP++iK6nTrpLyLy5XBk24ORxKn976j/wCvXM67ob6RDc3Fopa1uioJH8ADZbP44q4VbqzNKtK2q2K8Swv5jyuA+3nHGajEiwt9mC+bFIfnG3PPqPRhUVrOr58zG1V4yeGatER+eoaFFPGCxGN3riolJp2OZLUkgvXtykVyzNArbo5V4K//AFq2obJNXuGkiQRaoqFgV+VLlccZPQH+dYKRBA0UkeVbn5hxj1FXLCWW3g+x3TyrbtzHIjbth9cD7w9R+VTzs1iy7aIHEsUkLLLGSs0DDayH+8KiutFkslaW1R5LZ+AV4ZDnJ2+h9RXT21yuuQm1kuY7bVTj7PfY+S6xnCucfkfrVzTCPtLWF7AtvqERAmtZCQsgHRl/vDvlen06J1WlfobRinucPY6imlL57sjK3CSY647H35rV8H2f2m5ubmZNs1y8cDM3Csmd7FfwGPzrodX8FrcRT3liiP5oHnQOPlc88E/wt6N0Nc3bCXQtOvliWVUSJoYgyfNayOcHzB/dxnBHBrSNWMlpuRJOL12OZ8Q51fVr3UBnfNOzLnnC7sAfltrDt7Oa8vrewiTdLcSLEv4nH+FdTAhmxbThYr1QPvuAsg7YPv2NSWcD2WoLdfZlM8IOA3VGwQD/AOPVtGqkrMi13c09fuodO8NazcWxVRfTJplsFP8AyxiHzkfVs15mRiu38QQpf2mj6faSM1rZ25Lyuu3dM53Odp+vWsC50O5gB+QyEnIcDAz6VVOpGwpxk2O8MIjakbuZVMdlGbhieeR0H511EMkemeDYHkQG61q6a7kJOD5S/dH1y2a52wD29q2mi3kWe+nRWYYwqDtn61reJXsr7VjHDLths4Vtouwwo5/M5qZycpa7FRTtY5+XVr0ao95Z3NzbPnCtG5U4H0616Jo3i7WrfwNdX+qXzzlZw0DyoG3FSMLt75auDi0pZZESF97O4VD7muq8dQpp1jpPhyEfubOFXnGRkyH1/U/jRLkehVpJXRp2XxK0a+jVNd0BFdcfv7T5SPU8Vtoui688U2h+J5YbhdxSO6cqwHYbuvHPXNeNiEuwAp7QSIpyjBR044/Oh049BKUup7asHiW3iMesWSata8bHIWXA+o5qhKPC9ud0lpLYuTgomcfkeleeaL4w8QaIoFtqVwi9o5cuuPxrrYPifFe26rrWiWt3Ip4kQlCT7g1lKDvdFqRTuL6O1+SfNzdseIlOef8AaPenWmmXN/dxXN2B5ijEcCqNqCtCw0fTdKybmZYmb52kk6t/hVG/8XySM1j4dt225Ae7fjP+6D0+v5CuqKTV27I82Ts7JXN1o7TR4WeXZNOoDC3Vhk/UVwfiDxOl3cMlnahbliF3Ku38MevvWbczJFK0FvK1zdk4lumOdv09KbHPZ28k0rMHmYAM5+73zinJxe2wkmnd7j7dbewhZnlVrphhyOcZ7Cs2+kRwTHIWYdQehqXUL0TjyYkVVC/KSoBzWTtYsBu3OeozTjHqyrXJIml81Shw6nP0rXs5ru1fzba4khc/eaNyN31q74UsLWfWYYLuEXEcw2lQWBDf3q63UfAKgs2nXK+oSQ4x+NZynFaFx0RzF/rl9qaWrXbq8tr9yTbhvx/Ku90TxfZ6laKl3LHbXYO3axwG9xXnt/pV7p8zR3VuyEdDjOapFPlJ9O3es5NNaFHuAcOoIIZT0IOQaoau8q6RczWkzxXECedG6HBVlP8AhnivMNP16/0ht0ExaP8AijlOVP8AhXQy+L7LVtIurZvNs7mWJlVgSVJ9Nw6A9OahopaanYQpYeL9Ntri4dLXU3i/4+EHySN0ww/rXJ6ja6zpl01heMVUMcM5LEr6Ifu4qXwNOG0BrfcSYJWUZ64PNdktxb3+nnTNXzJbEfJMBl4T6impOPoUmnvucCHwoBGW7t2Nbmm+KL/TYxbSmO8tc8xTfMp+hqpreiXOg3aRyHzrWYbobhR8rL7+hrMTfCwaJc7vlYY3Zz7Vo+Vod2tEd7ayeHdZGIUhtp2/5YzKNpPsaqzeHYrWPN3YRK3zBnUfKRnrmuRjj/0czlDL5RBZYmBKjPRl6r9au2Gv6laSuklyWt2TclqwZ1PJDfMe+09TURotq62JnUitNnYVH0q61aC1t7BWhckeezEZbHVfb3rTm0HSYYzJIrJGvLMrZIPrUOhy+HlihS9+0W1wrYWdl3IOw4+laOsaPqt3bNdaFc299atGygKwDhiMcBvbtWVaylZbDpRm43lueX6mX+0SRq5kijYqrdNw9ageEMqsXZmU52tz/DVm6sr7TpZF1C1ubaQdpUKg/TjFUkukjYqcMWz05qlL3bIbjJblgFtoVUVQp2jJ6Uy6iNu2SwZj6NnFDTRmJ0LkknJU9cVFFN8jbYVYMMZZTmldvckmS7jgUbF3NjceM496twL5+XcsxxkKvesjY7xM23Ls20MeMj0rp/BWkvqOtxoxZYInWR9uBhV/+v8AyqasbRuhx5m7I6O/t00+10/TcbTDGJpVHTcen9a0PDKF2urnj7uxM9l/iP8A46B+NYms3zXl9c3cIz5rYTzD8u1eB+gzVuw1eddSstPhZltQm1lUcuSOWOOeu7j+dYJOEdd2dEXqWp32eKSAAxk0yVcA7uqtXOadLLiJoS25oSp4/hI5ro5d6+I7WVCrMYHxgj1I/r6D6CsOxuPsup/OhO0sDuPGD/8Aqrrg/dB6yEiSVoGcbtqDLDdXX+EES+0rVbBzzJGHUdeVrj4bxYTMjcK+5SfbNdL4IvYG1d7Yxl5JoWVGDbce3481M9hrUwLa3gOqzRzPIztuUDbgA9v61LBdI9pLYpbFpFfKqzbjnvUOuh7fX7ohfLIkLKufumqcsEttebZHKyMysWU9M96qOquKx0ngq/jbXWsblY1guomiwRjn3rhPE9q9j4r1G3CsDHKV4OMr2/St5Aum6zbszrIkUgbcp4Y+tbPxB8M3usa7ZanpFq1yLyEFwjAbGXgsSTgCobaloJq8TzuG4aLoCx9OtNlSS5Vp5GClflCt1at1fCrWbt/aWqW1k4yDFH+9YflxVqKPw/Z5ZbS41OUAYa4baqn/AHR2p8snsRbuzAi0q4uDElmklzJuwyohIX8a77RrODRPDzxalcfZ7qVt0kUZDNsX7o/nWXca5fSQ7YXitLcceXAoXn096z4I5b+QxWtvNPOxAG35uPf/AOuRTVPuVHR3Np9bWBHTSoFt0A2tM2C5989vpWSzSSTII2NxKw3FSCWJ+lX30iKxij/t/U1tNzbo7aNt8jH+7joD+dW01i2s4ZYdJs/s21Pmldt0jAjuapyUVdDUW+pANLhtitxrcpiaRhttUYb2Pv8A3RXD+KfFVxrEP9mW8S2thDIf3UZ4YDjn1Pfmuiu/tE1x5rHeVUOGVgx5ztPFcfb6bJGxWVCZMtkAdKUKierJnFrRFayt90TMvLZ5Lc8VoCPewzgDaMEmrYsHgh3rt+neopU/cJK27ptPf6U3UuZqLW5ZgVIwhJwx4P1p0oVJCoOVYHJJ70yDFwFxtVgPvE4IqQR5VnLncrfKoXrgdqwe42kilOyjDLH+9HCnP3RR57MGFwowwwVWnzoTtLI24cHise5DxajEJJVRZHCs23G0UOKZUZdzprW4VSrxyBWVshgcBT6D6f1rrrSeHUrJgY0wwVZoiuSrev0/wxXB2VyLtZnjj/dxjH3eFH+NamnaiYpTcwMAFG1lYcOp6j6cVm207G9KS2ZQ8SaCNKkNxbL/AKOxBCgfKpP9KzrS/I2Ki7mCkIMZJbv/AEr0thb6laN0aGVcANztP8Sn/PvXnWuaTLoV2AqK0TOTE+35l/2W9cDpW8ZKUbS3IrUXF3WxdmdnKiPqMBmY4J9fyqeO6R7YrIVaKRsY/iOO49DzWQGKzM7I8I2ldzLkc5/WtK2jtorRUVlKxpklhzisZKxlFp7GnbTSw2QjlI+xt8yOy/6s+xA/MV1lte2+tLBpeq3Iiv4ubDVY25LdlZvSuHtJmj3JKfMi6FFbhSR2PqM1bRxHERIgeJjuVmUH5u+MfqKiRrFnoVhql3BeNpuqr9m1FMc4wlwvtng59PyqfU9Ii1JWubbEGoIhXldwKnqrD+NP1Ga5+y1S31S3XRNeO0AD7HfKctCeyt/s1q215e6Vqkem6udt0ql7a6XlZlx97PTd9eD0ODg0kre9A0Tb0Zx1/oaLvRbYxTQcvbqPmiGM742/iX27VAlywS3S+RlhbasF7Gm7cc42n/BuleoX2nw6vCvyeVdRksGj4KkfxL6e6n6VxdzpFxLNJGIZGvZVMiQnIhuVHVlx91hzxVqV9yHTsZcsCqzRyNjBwGU8E/WmmBoXQTr5iKMfNyCKhgneytrgSCaWxVwrg/eibvn0PTmtL7RC0atGzSQFRvUjbtOf4vQ1nO6V09BKTbs9ymdPs5iZIzsdjuUozDB9R6VnHSEhlyRnc25jjOTWrcWZhVbm23GE8bc42j0qwj7LczAKzY+aNnwwH94E1kq0lsykr7mDplq9jqkN5HbpOLeQPsVsBsetUdam1C81a4upI2zM5Yhh8oXsoPtXUSWu4NLDgKozneM1BG4biVVkXuoPX8DW8MR3HY4+S6tCY2NtJGV5fbgrmr8EkU8Y8uZXb+6RtNbVzoWnzg4fyJM87u9Y0/hyWEs8Th8Z5VsYA9K6I14SW9iOVp6iy28TlfNX5QcmoLmxikIKMq4JByarsl7aMFVyMfw4/oaf9tibm8tI5SOAU+U/iKtNvZiuuqO6uYzIp8ze7tyq4zu+p7VyOrterex2linlRMMNsH50sfiCW71HylULB1ZicMo9fetK81dVVYrFIxFtwr5PmSHvVJyT1OK8eW/U5tLJreIho2KnDNjguOeg7Cq91qCvCYvIjROyquKrzai6tiMsCGOSWzx6VXc+c5c4Zz75rojG6uzNiNhnHllsnoM9K0LKwkkwIomlkPOFGTTLK1ctnZlj0x2r1rwhAtv4egYxKkjEsWA5IzxRUqWjoXFD9C8NWekQx3BRmuigJYn7pI5Ara3knk5pjP60wtiuOTuWkPnhiuYjHKiup7EZrl9U8GwTkyWTiJif9W33a6YN3pS3FSpNbFJHD6BfxeEdQu5NW0oXivDtiUqrDeG9W6CsPXtevPEN0k1yltbxIxaO3tkCqv1I5Jr0u7t4LyIx3MKSq3XcK4rWPCM0CPc2WJYlyxjA+YD+tXGUd3uV0sc3pmr3WkXXm27/ACNgvG3Rl967vSvFVhqZWE5guj0jY8N9DXnjptbaRtYdRVeRQp7/AIHFXo9idj3IapbQ6PNbahG09kzxpIoGWhDcbh9Diso2y+E9Vjku4BeWjP5tpMihufQ568frzXn+leKZYrG+sL+R5YpYSYiRuZWBBHPpkV3/AIe1yw1nR2sL6RZbR1zvJ+a2YDv6Dn+tG25pHUfPqGneI9SkMFq8xLbmeRPLZskFmGP4VAPHc81WOgteTbrS5aT5AwhlXBUMCVUEcEkDOKZdaZD4ZvlN3dSyzkFoo7VdoZf9pz7ZyAKvR+JhPbSfZES1uFimkMEQx57LEViVSOWO4ZweeOKbk1s9CuSLldooNpb6bYx3OoW0lydx2wwAsoI/hkYdPp96syXWpZ3SQXDRbc7Y4fkVPoBW/qP9tPFPc6TfyrrNgBFcq23yr/YoLMqj+Nc4PrXN2/xDtp4R/bvhywvJMfPLB8khH09elTd9VcuSS2NO38S6tFb4a6WeAdEuMOB+Bp0+o6Hf5bVPDdpKw6vAPLIP4VSGt/Du+yTPquky/wB1kLqPx5rQt9G0q/i/4kvjLT51PRJt0ZP+fpQ+XtYSb6FaXTvB13GECX9m2MEZDioP+EY0d1CWnigxxA58qeDH6itdfBeto5MCWN0vYpOGB/PFVLjwr4hgdg2jyv6iPa2V/A0uWPRjab3RlN4BuJ8CHxDpjhQSGLkE10+h+Fr3RNDmhtrqylvZ3CvIsoChO/6fzrnrjSr+FiTot6i+8bH+lQvBMqAm0v1cd/LIX+WaTgpK1wXuu9jcl8Jay7MY0ttq8f69aW08M6rBqUFy6QbEPz5kXkfjXPAyqxEkd4g9QjZ/Wq7tP/cuvyak6N93sVz+R6Itldf2vbTbIyojkVsPuIJII47/AK1xDCP+0WM43QrKfNbuVFTeFndfFdliO8EbsykyoQvSoZwItWnDYKrcEuvqM5xVxjbQT1CKW3t7/wA1UMkG47Y2H8PatDQbpbXXrSZV2kT7cYxtBNZk8yHUGuLdNiq2UX+7U7zO1xJcyIUkZg+AvGBRNaDXQ3vH9kIPEYlH3JVPOK514VFpBcicyGQkFW6qBXdeN4hfaBYahH8xCBifTiuFhtVnhu5N+2SJVZU/vZbmlB3igFdLc2Vu8bsZipEqk8KegxW/qT3Gq/DeV7WTF1pq/NxnchIrBtltjbzrKxEpCmE9vcGug8EaglvrZsJhugvQVdW6dO9Nx6hpaxxenabqV6qCK0uZm7yugwPp7Vtt4ekghjTU9Ss7GJskDO5yR7DrWTq+ta/p/jZtH1LUGigjkKqq4VWQ529P9nFc74j1ue116SO2kV1hAClvm5I+aru2tCEorc762Xw9aQPcrFLfbB8rTHahb02j+tYuq+NtQZGtrUpZQN/Dbqqkj61jwXlxL4djkmGGmctkDGQOB/WqenWkl5q1vbF1kBkALA5CqvzH9AacI3i2yZS1siLXbm4GpxgOzPbRKNzHJ3Yyevu1dLodpe3FrFPeSMzS/OMDHA6VzUVq2ravujO4zzjBx0BP+FepCzSyikKE4jTYCvrzXPVnyqyNqKuzGWDbeRbWVXZdqHfg4AyTVDVVj+1KmSZAuT6n2rZgiM+rm5jVtkNttXj7ruen1wtYl4o/tGQGRRIWxyfSuRSvI2qRSRWnMXlF3jyFHJJqihSdQIxhcY2k9BV67TzUlYtwq9PX/GsuKVDEGL72QhWG3H4e9bRZzPe3QeiO0LKHO735xTv3xTkgFuFI6j3pZLpIwXCFVkH3VyePSmDZLCHZxFtBILdQtaEyS6E4+VmA5G3aD3NV5bYSRtHJgoclR1bd2pc5TeXOQu0beaCoVEXG7HCs386laO5OnUg0CT7LbXFvPjKSfKpON2RVj7YjXMcaFWXd8gXjC9wfbFZ92ZUbzkOWxtcg84qnokr3mpMkYj5PzF/uoi9W/pUuN25FpppWO502/NnMQGLW7feUHO73HvW7e20WrWQiJU7lBRs/e9Nvv/8AqrjfOtkaTZIxiT5ix6hfWtrSNSVCkErL5TNhCT90t/Q/pUp6nTGSkuWRyuowXFjdLbsrZ+8CBkMKjaR545Yx8sasoYrxtJ/wrv8AW9Kj1CFjGMTKMg9w237wrzG9ils5Wt5d6SMTuXk4z3rWC5nY5JU+SWmzNUXsSxBQ7IE+UerH3q9Yai9kpguULwSIASxyRzncp7Gue01hcGISkAQNudz0Y9j7961IDDcP1eUfMWfGMjPT2qKkbOwotp3RvyTeU2SPOtJBuVlHzMO3HY9eK6vQdfEdoNL1e4lWxmXFtdo37y3bPZvTI6Vw8F0kcbIpke3J2nPDBh02+/Wr8hjheNDLHcWkg3tIoZcEjov+0PSsruLujojK53Mg1XTobu01i5L27KPI1NH5dWJx+Pv/AEreSKDUbE2bPum27SVbHm8ckHs3f3964bRNXS3tF03XIzc6LOuEbqYT/eX8+R9K0Q9z4ZeBbqY3OjTH/Q75csqg/MFbHOP1HUelDSauty79ypqelNBIwvnbci/u7gjAk29EmHr6N3rFgV9HkJXzWn2YuIHG75c/eH95Tx9K9PP2bV7XyrkxGR0ARyyskinoGI657N/I8Vx2saO+lsYblJhYxDCXCndNZM3Q/wC3Hx/k8Uk9LPchx6mXa3Akh/0Vy4fO+IHAXqePUfrSSxHyVuIX3KjbnRkBK/T2rPnt7nT7sOfKikJDwSRufKuB/eU+laNpqK3a7yyQXpbayt8qSeoPv79DUSpa3RNy1ZLbXwaMHymPGFOP51T1DSLnT3V3QsrdCDmluI0km86GAJJ1ZSMAH6dqsx6zEyCC7gSNj6M20fhWGqehaaaszAbUDDKBINyf3WNTG/iYM1tIVVRkhh8p+lWbzT4ZY8oVYHqcZwK5qfTbiEkwOGHbnGPSuqmoS30ZEk1sb5uUmw1yiyj+8PSq91Z6dcNkFV5zgVgLPdW+VmBXBx61Yt9T80uXPf0rX2TWzJ5miukFnpytGZCXx87Ed/rWXfXTqyiOcFGHOOPwrOe6dZnClipOSrevvSO3mgu/JFelGLTu9TiaJSI9xYj73IqzZ2xdxsQlz90DrUFtGXXcRlQeK7TwRYPLrkdyEZUtlLFvmwT0x71pOSUdRJHReE/DlrBp6Xl3DunkGVV+ij/drqVKRqERVVV6ADAFIWqF3PGDiuGUrlEjucnJX8KiD8jJqNmBppbFS2O5Y3+9G8HgH5fSqxcFQc0BsjGcfjSsUi0WBBApA+FGDUAk4xmmGT0qWVcxtd8OW9/Gz26BJyc5xgGuBu7WS2lME6lXVscivVGYbsA5rM1XS4NThdZAVkxhZOpFXGVtw3PNBGUcnrUInmt5RJDKyMPvYPX2PqK1NSsZ9NmMU2FGMqw5BFZMiEntn9DW0XcIux6J4Q1s+K9HPhvUZC19apusZ2b5mUfwMe5Hb2+lUpVktpmjlUqyth1zyGFZPgrSbO6v3vZruWCaxdJUSJsM3P3ge+Dxj3rvvEi2et2Ta5p6nzEcxXUeNzBh/e/AZHtmkqkeax0crcboq6ZrJmubeOeSOO9iyLW7kB2qzEFmYfxMVGM+/Nc1490AQbddsLZ4rSZ9tzARhoJuxx2VuopxVXXB5z0rZ0TUknmNhqCefFPF9nkRz/x8Rf3fZ16ofbb3FW1Z3JTTVmeWLO6bcHO0Y55qcXkuMMEYbc7WQYq94l8NyeGdaktJH863YeZbT54miP3SPf8AhPuKyjh4uCQw/hI/rT0krmT5os6TTLyefT7vyrl4VtQGQI5XAPXpUFv4k8Qw7Etdd1Aux2opkZs5781iotwI22MwVhhgpwMVuaSqadbHUpkLFDtijA4Lf5/QVErJNIqMmzuLvxXrunWtpaQ6rJJMpBuJjg7uM4FNl+Iet7WaK5CL2LDNchFcTvDvuH3SSncwxVHU9RR0W3hJJBy+PWslGyu1qVKXmdlH8S/EglhEl0jLIwViIvmxmtu98a63Bpcs6zgOt0kZUoMbWDf1xXlqSK0iOx+dCG/HrXT3eoHUNJmuZbZYczQqEQkjO7GeaTXYqE9Gmbth421e8vrMXFypVrtFddg+6ah8QQxx6tepHIWLSbm44UZ7Vy0DlAXHVJ4m/Uiuo1znWbj0lVSv5VvGKWoJ3IryeG6uN8MfloEAPepJbuW6ZXkUZ8ryww7qKSd7Z7S1WFCsiLiXj7zU83CyWNvbHAaIttcdTk9KUh3Owi36h8OZVjcPJbcMPauJslWe4hR2CK7KpY/w5rufAMySDUdOmwUdQSCPauKvrc2d7dWxBCxSfL/u7qzi0m0MakccOpGK4YGJJSrsPT1p7OLa+M1s+RGwZWH8QzUV1bva+XuORIu5TjHFOli2WkEsZZt/DDGcGqb0BEnxf0iC/g0zxNCQTNGsE31AyK80srZGvIVdFZd4yCM57/0r3HSrL/hJfAWp6TKgaW3JkgJGCW5IryKyt5rfVYYwrLMJhHjGTknB4/GoU2kQ4+8mdNqdoBBZo6qpaFWcIqqozyQo/h69KraVbpG93cAY8mzmdf8AvnC/zrofEKJBqTgJuCEjaRnt3rPiHkaBrU+AcW6x8/7ThatSajoJr37FHwPp32jxJbELuWNWdvYAV6JewOlhNIGVlVtzMRke2fauZ+GjCXUr9zGCVt+GIwDzXVavuWADau5sBVXqzFhXn1ZScrHdSilFWKNtCP7NU71d2YsWXowHt2riLlhcajM55fcVH0rvLa3MmlQqc42FjtPOdxrg9UhlsLiVwOWPDeuTxWUX7wVotRuMIhRMrGWZhwo9fWs0W9vGJEZSuGJyQSSfSrTThYt8hXYBgqvU0kbW8wE0cyicPtMBBOAP4j2x2rrTajc5YxT3I7ezBUu8QO4fKT1FVm2K7jLM3AVW6HnpWvcusCuxkDhQCdvvWBO8u4XMasp3jZnqW6/lThJvVjlGxfNsHQPIwCqM7V74qlK5lwE6DqK1baF5LNJAA0sq9jUSW80bSW7lUVj829M4+XrmmpaszcCkqyQoWDFQxycdxWYsMVlePNHjEiMm0cY5BPFbJgZXZQrMwGS3UGqE9oksTW0gKuxLbh976LTuTZp6BBdobC4bYQfu8nuOBVi0uPIhhhkfe7ggMT09jWPYboJJIJIslGyABx7EiuhElpCnnlFAxksecH2qJJRZpHU63RL55rURyS7WD7Y2Y5JUdV/Wq3iPQU1OxYxrtmUfI390/T0NYqTzeVFKJAQX3KBztPrXVadei+t2B5lQ4lUjhwe/+6f0PNHNazR0xipRszyZILm3zbSOY2WT5s8HitJ5/tcEcFq21lUF+eCM9/euo8U+HjcRG6twvmBSFLHnj+E+9cv4de5k1aK1dFWFWG8rgiJVySWODgYBrW6mrrc45QcXZlkXrw/OYSAG2lnGCe1aVjqJs5Gt7kia3l/eSwscK3HDD3Gaxp9QEt3LqIORIxdEPTB6fh7Uye8aSdJpIwoOBuI4YnHA/wAaylG4RbTudfIz28Tkbbm1kVVVl+6GPP4MMVs6Jrw0yJrDU41vNCusq6nkRt6r6Edcfl2rjrTVZLVmtpUa4t2yHiDEKT/iPX3rRDPakoJYpLWdVZjtB568ejCo1TujbmT2OvnhuPC7RvbT/bPDU/MM6HJh3dj/AIf1rrrbUbW9t0S5dJEdCsM6ndtHfPqvrn8fWvO9C8SNopNvMi3ejXIImgZCF2+oHOGrWms5fDh/tPRXa/8ADlzhzsbLwt2YN2Poeh4BxRK0ndbjT7k2saA+nRsothc2LHe9svO3/ppEf6Vyl/aARrcLM1zFM4EV5GeFz/BIOx6V6RperW17aoshEtk+WjZOGj/2lU8qR3Xt1GRWXrfhya2nkvNOjimFwvzwsP3N4vXay/wycZGOvbnioi313BxXQ4+01J2jFldr5c6r+7nYZyO31FXjax3DKk6YZhlWDgqw9vWs68s0ksXltIy1rHuWSCYnzrRj97I7rnv+eKo2l4ljdRJdILiLbtVg/wB0HuD2NDpqV7aMzvZ+R0MENzBP5IXCnkf40lxZ7mImRWYgncpw1KlwjTY8yWSJQNs23HB/hPvVW7ugtyGAYFshnB2gntx271zOMlKzLco2uild20SBkDB0PTI6VTGn2rIZ5dw52KFIHuf6fnV0yJIojG4k9PmqO9MkPlwAbjGvzezHk/0rohOSVmRe6ueYvuZ2bPXnPrUtpGztg9M0yJDI3tWjBBsAIGT6V7jdjib0sbnhWLOu2yGMSru+YMPlx6mvWlRIlCRoqjOcKMCue8Ladb2WmQ3Mdu0dxKg3M5ySPUegNbxbisKsriHu+Kgd/lNDvzx96oHcn61zDHF+OuKaXqImkJoKRIXA9fxppdjTBk9Rg0ZxTuNIkViBims+ScUzec00+tSUO3d/al3nsaj+Y9hSbW70aDSINR0231O3Mcy8/wALDsa88v8ATJ7O9a3kVmbdge/uK9M81FYKzgMGH0H19KxNQdLhhIqI0CsQsrH5pj1/BB/d70nUtoi4xuzPtbKPSrYQHDTty033txH8K+w4+tWPDuotpGrg3Ejiwvj5c5C/6sbvlfHqrbT9N1V3nViBIrGFW4IHP51Su5VWAoJMu38Gct+VQm2zbZG1rOnyaXqT27oFjLEpg5C9iqn+76exFZ9yirHFKHyzKWK9GQg/4c5rorbd4i8I43O99p21GZzkso+43vxlT/wGsGJ4nfbOXRHVgGUbipwcEr3APUV2wd1YykrO5u6hb/8ACb+ECg+XVrHdJEAvzO2MsB/vBd2P7wPrXlKb1LYGCoJcH+Gu80bVH0bVY7oswjyFmVTgqPX3weaTxz4ftbTVo9Qh2mx1HMibU2hZs/Mv1zyPY0rcrE1dXOSsrJ7u+SMsNp+Z2xjao5J/Stu5VtS1KO2jQJa26YCgdCP69ql0i3Sx0WS9uHYecC0WzAZUB2rnP95v0FOgRrWwCk/vpcNIfXP+TWbleVkTFWKskTHc+QCOlUfsQ+0FyQ425wOmfTNaM6szNGvJAzx901TuW+yQhipUgbiDxk1m5tysJq7v0I2hiMznY258fKp4Ga3rayJ8Eyy8BftcK7c5I/eH/CuUgmlEbOU2mRt2487vpXe6Wjv8M72YozBZIiXHqJvT8aUpNM0pq9/Qxha/6Pe/L9xFf8nFdjNplxq15C1uEAMCsXkfavT1rBigbdqEJZWzbSdPmB24NbOpyTy6Fpzoyi3VBtB4Jbp0rd3ew46MvHw5bQ6Y32nUrGK5VxgrNldvcU2G28P2sF3Fc6qszyphGgXO0/Wuejga4Ezqm4xJvI9qdp0KXV8lvISocNhh2OM0uV9WUmdp4buNAtNciS2e7llkTaGYgK34U3xMNLtdUMkunS3E0i4b95tWuPtrl7e5gmY7GhlHK9hmu2+IEQm0+z1KIgo+3BHYY5/pWbjaS8ymzDn8QRtAhXRICkP3cuW2/wC96U238SX1w7R2mnWq7VLlQM8Dqax4L0wQXNuI8x3K7eeNpz94VDbTyWNyJ49yyKpXkcEHhhXRyojmZ0mh+KrqXX7VrgqsRYqoVcdT3q5q/hXSrbx5b3Zml/fMbsRqFAYjnC/iOa4xXKs0sZ+ZTuT6ivTLdbfX9C07VC3+k6acsRzuVlKkY/4Fmuepo79BtOSsnZmNrGnWs90s1pJcpLMzK6sQSR3I/Osy50m1g0e+tGnZVn8vLuVyu1s/THaszUfOW6n8mV2Vc7wrdAT/APs1FO7jwXqrNzmaEDPOPvVq7KBwOjWdZNS0W67m54JsotMvdVWGdpY1hjXcflyTzjitbWpdoUrk4Qk4FZPhOIMmquGZVSWOIAfdOFFWddnAWeMEq0QxkjvtzXlVHefzPepK0PkX7adLbSbYA4C26kj0yM/1rzbxLebbpFYSOxBUKG6nPBr08RKlpiQ4Xy0BP8X3RXmGtxQ2eoRv5W6Jw5G7+Ej7oFOjrUYq6/do5wGS5u4mMmIt27IOcY/hq6Zwt+kkZHyrg5OAM1Cmz7erxwqyBSxXGTuxV+y0+SeczSMscbYZ1Y4ZxnoK752W/Y4op3Ls4Q27IzqsjNwG7gUMxltwZeAqkKvYVlXHmx3LK+0MTkDrtrVsYjdRRKPlRTlu/wAvesGktjV6jVcxRBQfuqBj+Ed6tpGjvvb5i1ZEzzLdygIF+bBx939a1LWZHhLnClOqj2qZbEtXK93hlVgwBXHK/Ws6Vo5NlwG+fkj1Gf8A9VaF7EIoRPKTsCfdH+9wTVOJsL5YgEu9dqkcYU1cX7pk/isZ01mcCcOyFhyF+9n0pIHMzlMgx7SrAnBC1bn32/mJtZZTjK/eX/69Yt6slpcF1ThuQ3v3z+lWrPRivyvQ1bSd4IBOT5iMxWOMfwqvHNbdrPLaypPC5U44Pb/dNZKSJ5IjKKqKoX5R94nvmore5RZ/JnkZo1DB2PGVx1X3zioszeMrO56TFNDfWqyL8yMuCp/hb/63auZ1qyk0zStae3SISXcCxKyjBbnnb+Gc+9JpWoGwnLsrOjKA+3uP7w966h44Lq12sPMt3BZXYZxnuPb1H0pRfK7m7iqkTx2wlEEaPMUBB2puGfwq414XyQyFQwZs/wAJHpV7xfoc1tfySpEqxsQAqjgcdqxOY7cRxws7gbirDg8Z5962tF6o8+TcdGa8qu6xbPlBxuy27n/aParNtfsN1pNcM1vM6mRYz128/gayUy9sS7sluU3v6sfSn7Fnhk8kMz7fuhfu/U/56Vm4k81jfF8wbYwKw4JjDHJZe30NdH4a8QTaDLuDNLp8wzPbyDhx0xjs1cHZXZtyEuYyw2FUDAjAP8Q9600mEErAu8qMuQueGHuOxqGrbGimmj0W90o6ZD/wkPhg/adInw09qDzGfX1BHPPb6VtaJrltdWp2MtxaTDbLA2Mq3XH+y3fHRu3Nef6B4kvfD10LqzfzrV/9dA3IYdw3v711FzpxnU+K/CIRojk3mnOvI9Qy9x3x26ihrmVuprGVjW1zQFuXj1TTJttwoIS5P8Q/uSjuOgy341w17pr3UssdvEtpeod0+nuM7h3eI9x7V2mh69FcQfabYsynCzQSvll74Y/yb8G9al1nR7XV7QzwNIrREsjIh862cfeOOpX1XqOoz0qVNxfLIvli9UeYWl9NYzNJC7TQL8rK38iK2IGS+hkmjH7onIh6so/qKL/T3ublba9MVrqjr8k6geRfD+HnoGbnnv3wa5x1urG9k8vzFMJy8RUqw7Yx+ParcU1dmEotO5sra7CtxCPMiLZBVuKcC0js7qWZjkk8VLZXUWowny2CzDqOiyH0PoePoadBDFclmikeEjgqTj9KycWhJnnNrbB2SNOrHArttI8Gu0we7bag6xqerVp6F4PSzbz71VklDgoqngfWuo6ivWqTvscTYwKiIiIgVVUAAelIWpHOPp3NNPOawAax+8faoeSoPepiODURB7VJSGgHPJoIwKcAaUrUvctIjIppp/0pCjelIpDcU4LmkCnGTTlHWmNDQuTThG5zx0GfwqRIzjk02/mSxspp3ZSVAVVb+Jz0GP1/Cs5SSLSMXxEs6yx21scS8NPt44P3QT+tY2o3BT7Lbs+/yDuK9BnrV62Eiiea5kODnfv4Zv8ACsmdPtD70YSM3IUqfl9vepTvqVolcRZnmY7mVVcHcccD2FU5NNmnlV4N0srDaVx27/0q8GKsWlRW2rtC4x+lPBdEXY5DMvVT69q0jdO6KTuP8Lai+laxC8mTBOxhuNo/hPX8jz+Famv6c2navLHgBJCXUjp7/wCP41hXSKu3CFVZSGBbJJ9fYV1xD+IPCEM/+tvbAmJm6FtoyPqGQkfVRW0JNO4nsc1cLG8MBjB3gFZA3Izngj6j+VdRocaeKfDdzoF1KFuVKmF25IYf6tv5ofwrAg8t2KzFhGykBlHQ/wAJx/nrTdKvTpOqW9y5dY/9XLt67D94j3HDD3WtZpuN0RBpPUS82Perb+Q0cUSkyRt95RjCI3uAPzY1WlkMhZzwAMhfSuk8Y6f9nvv7QjRQmojzJGQfL5wGGx7Hhh9a5K6LMixBchmy3Pp/+usbcsb9WEtGSbgn3vvHrWXe3L3NyiABVXO5n9K0wS0ZEi4BBB5+6O2KxZYXDS7RwDkt1LCsYLr1IlKyJAqoFJALEZCEdB9K9F0RfM+GWqqwVnWNm6ekinP6157CrzSoSQSc8gYr0rwwjSeC9Zh3H5be4XaP91T/AEpVW1axdLdvyM2yh3ai6PyZIGX6jYaLsh/DNm4PzISuas2KA6vZuG4ZFXGPl5XpTRE03hO4Tr5MhbHpXVF3imVfWxmQyvHv2sAWQo2fQ1DuMbgq3IOcqafZupu7ctjyyQG3DIxiiZQs0pRgyBvlI6GqGhp3KxUqQR2Nei6Yh1j4eiGQ7mhZtufQCuKvZbe+uredBsYQqjjH3mHeuy8AXSyw3emHA8tHPA7NWc9r9ijzmORhJGJRhFYBx/s5q5q0S2188EL7omAZD7GnaxZvY6vcWzDAzuH41Q+cxs+1mRTtLH7o9s1stYkW1NG7e2uLOxeFQs6bllQd8dDXS/D7Ukh1KfTpXzBOrOwPQjGMVyFlBJdzCGFcuASATjNSWd01lfRzrncjbTt67c4NZVFdNGkWkaXiGybT9WurUE/u/lcg4yvUf0quPn8F6uueVlgbn03Gus8baeb7T7fXbdG2TALNt5LKOhNYGlwJc+H9ctiOWtVcf8BcGpb/AHdyVpMueBi8ui3jk8S3m5lHrV7xPbLFPKiplpEweepxik8FBI/C0pCZ2TscZ4PC1sazbxz30Xmo0kLKowrbSfx7V5dT4/md1N+7YZbKt5axcZ3RqW+u1RXEfELTRb2kFzGNipMEds4CqeM11mgXTzaOrO26aN2T6bTxWN4yR7vQriOc/IACSq9MU4Scaqsazd6XyPN5IF0q8JhuInjJGHHPPr9KuWz/AGoyshZ85Y7UJ+Ud8Vl2sCXcEQLt5UQYuX/iOe3titHSr2XTrlp7d9nk9SrfKRnv7V6EoaX3Z5sZEfkTXkx8v5lXo3tVm4W7so0Us6NgEknBweOK3ZVsbiAX9kzR+cC0tuQcRt3YZ7GsjUbmSWVUzu2gEg+vbJrFNuVki1IigYSAp5bbiu7c3O41PAJYmd2RjGqHoOhziq8E729q5wXO8AKFzj2zU6aq/wBkCBFVS2Dg8Aeo/OqlBsdy8TDdQecwaTd9xlHf3rOntZJnHkttAUtuzjAq1BH9ntjvfIY4znOKW5gkksWcIyunzKw43eoqI6O3QiSvqZMjh1UFB5mQvHp61XlthOds2W3E7QTVk7Eto5ERWYjB+Yn8KCm2RWk3BydwBHOPpVtW1Mk03qZCyBLkxSO0QU4wx6/Sp2SOCAIUUKcAljy2f61Y1GwE6CaNVIjbcrDq3qDUFjIJWZbssFGAhI4X+taR5WrluVnY1LS5S4hCltrRrhW6/hW5o+oC3ZoJifLZs8/wN9PSuYtmS2uncqspUFmJ4G76frWw80d2v2qAAsQd67uGH+z7+lYuPvW6G1KWp1z28M6+RcwrMjfKAxwp9s/yPtXm2q6Pc6XeMY1JXcdhUclc9DXc6JfxzKtrM+JACY2b+Ieh9P8AGrmpaampQlZNwboWXjI/vD3Hp3z7Uk3GWhVel7RXW55FlDOzKJMv8zAjgfSpbJyZi8TFbaMHapXJY+la9/oN9CrPHB5iI2WYsM49QPQ8Virv85jMoBAwFRu5rdRcldHByyTsy+58ySMHmN+S7ctj+97U8gFQCGMDMD83U+4qrbQzzl381Y0AwCw7D+nNWwwluljhYNEqZZn4OPT2z/SosCVidH8gM6q53DDEcbh/jXS6Dr1x4fu1vrFGO5ds0UhyrL/dP9DXJwCMqJYywH3tm7gZ/wD1VcsppI5T5iOd3Cq3R/p60nHW6NIyXU9JvtOi1RR4n8JkJdKc3dj/ABEHrx33Y6dDUuieIEv8yws0F1GB50G4sVAPA9Sn6r7iuP0nULrRrmPU9Kl2EDayNk59VI7iuzudOtvF0K674cZbPXISGmtw+3ew5yPf36HoaVlPR7m0W07rY073SbDXLeVFh3hvnkhOAQx/iU+vHXoa429shbqsGq3DKu4La6ht+bB+UpID6cdelbOja092/kyxNZ6nCSJYFXaSc8sinr2ynQ9RWwVttUhurm4MUcyKCUkXKSxr1Yd8lujDkNgVlG8Jcr2HJp7HmF3p0tqFC3Cl2Y5ywXzAen8jWhZ3scsYivbbe6DgFtrJ7Z7itC9sJ7LIvopJdOdg0iov7+0bttLdeMex+tVNZ0kQxQXlpcPrGnTD91NEwjkVschhWzSe2xk4p77nTxQLbwrGGY7RjrS+tSE9zTDz0OK6rnnkTGodw71Mx9vyqI9e340ug0ITTSM0pHag8VLLQAUhp/amE1JV7Df4jwKcFYjOKZu564pwYAckCk0MUrjqByO1IoII9KCynq3HtSFhk47UikyUN+XY1z3iR5YdWgW3Rii/u2mVS2JG+9+XStt5mtbaS8PzBPlXd/ePT/H8Kxk1Ysotim6VGDhuuff9f1rnk3e1jWKursW9hcwt93OAQGPOF/rXPIJPtIWLc0jKSGPG1e/0rXvZ3eKUuCsh+VWIXj1rKiVJpHWNn+UbTkZ59K0hsE3qDTQ7lTZ8wHLZ602NQiDGMdyDTngLQlDIFBbAUr8zH6dqYUV3CSAAd8CtY2auiOZj7l1eCWaRy5zlc9cYxn9K2vBV8ItWSwklYR6ioiA7LKPmjb8xj8a56X5lZAGCtwpbrisyzEkNw22cCVXDqpP3WByD+dbRjdDUmmdhqNp9iv5YwjLGx3xq3VVPb8CGH4VVvIIEWKSFywdAzg9VbOCK6jxI6anZ2WtwoAt0iykg/dLfK6/g4/8AHjXPQ232kTKCNyxNKFPVgvJI98c/hWsXdCempvaUp17wZNprgNdWuGiJPO5RlfzXK/8AARXByDDlCcsxyT6V1PhfUX0zXol38Tfu2PYk8qfz/nWb4v02PTNekeEBYLkC4iXHGG6j8DkVhUXveQ5axuY80wATHO7K1QbYVCRuyhnJfcNv40yZ3Myxry2/aPVjV+WxmRknkT92dqlhyQ3oaTikroz3NKa1soLVRDLvKgBWz947uTiu28DgSaBrKkgkxzKTj1iNefTTIGKhCAD94nAX2rv/AIdI89jqkAYbWJXAHzfNEwrmqdzSnJOehRtCon01wB92PcauaZGZk1a1HcMcfiao2ZItbBjklcDkY4BrZ0aP/isbq2Aws7OoX9a6qb9wcviOIT/VAHqODTpLeS3lVZkKb1DrnuPWr11pc1s12bho4QkrBFc/M/PYVFqV79riskEW14IfLZv7/OQatM0sPitnGlTX6uuI3VWXuM/xVq+EtRNr4iVslVmj8v6ndWDBcyQxTwrkxzhQ6juRTobh4pIZgAWhlVvwzzSkropHW/EmyNtrIvEz5bgKePauWs76KCyv7S4RmS6ClNvVWWvRPGMf9s+FYrpQpYSEqfUAZryktvVTRB3SJkrMsWVzJZXcM8ZHmRMGAPQ+1S3EnmXDTbQrOxJx0GarXEEtvMsciEEqreoIPer8Vl5mitfxylmjmEUiD+EFetU0I7TwdPNrPhu90WabI2FYmY/dbtVLwsiW+syWdwirJNHJbsG9SDgfmKx/COpf2brkRJAimY7yeeQODXT+J7ddO1211SGIJFMUuBgcFlOWH+fWsH1j3L5dmR6Fpt3o+lSWV8DEZXMiKNvKnvWzLOZbC0lwGcKyZPYgcU/WH36XbTRtk20zRMT1K9Q35EVQsn8zTrm3PWF1kz6A8H+dclSnpdnRSleVg8PQxg3SnBZWV2APTNVPFFkl5p0yAlwoOPm4P1o06J7fxDCv/PdGXKnqy1uXsQlikjKg4HK+ue/6Vyt2lc6klKLTPCJpnS7aMptRhtdiOFwe3vUdykFvIm0sDuG9B0Ye9b3iWxkS5mhhiGCecfLt9OKxo7N3tGBRpJmO3AIYk7a9mnJSimjyZLlk0XIp5EuDDtzGybgc0srb5F56ru+8W4pLC4i0uwK3NsJJHGGRvlZvYn/CmxaVc2EK6jc7Le2mBCqG3Mp6hTj7ufX2qeWN7lJl28Nq9mEJKyqAxA/iamWtvBJFGcn5XGGHRQev5VFJFMIleYgFgBkHKin2gYTpFEceacMoDf3eoqLGiRpXqBUiSPDFmPTr2qEK9w5tGcDb8w+bgmoHuUEZWAsd332bvVNHKsJNxySAM9vrS5LAWnsbayRti8Ftu35skmklstkxeST5THtQN+tbcVr+586VVDAhgB/Os2/S4u75YkddqpvbHU1ippy0MZRtsUkKfZkt1Jc4+Unv71Xv9EuYIhdxiIrywXfubGODirv9nBLUOSQAN2G7fjUcN4zXD7d0m1QNqjoP96ndp3QnZqz3M2w2f2csTOvmMCDuGe561dsrh4lmAWNYkOHbbgNgdvWotWgdJGu44dgYYZd2cD+9iq7XUlvbtciPCohC7ugznPtWrakk0OMnHY2LeZZGV0+VTyQDwvvmuu069N1D8zbbmHhyOrD+9/jXnMJuJ9P3oixRj7wY43fhW9aXH2d4JI5iJFKlTnJH+yfX+oqJLob0quup111bI6edGuWH3lHb3HtXler2ZfUp1e3eLcWIwMBfxr1a0uvtMa3MQC5+V1I+VT6fQ1W1exjubFmVA8cnCqDj5uyn+nr0opzcGVXpuSujyi18zZ9iZ89WLE54q9ZW7Rwvb2z5LAs0jH7vI6fhVe/jktLoJcoVVW+6vAqZ3kaNY4P3TOVO1euOnNbTjdcyOEk8uO1klaSU7SxKptxkj19qtRo7wLNIpaFuQp+Ur7j2qhNbRJcRrIHlkUhioICs3YfSroeZ7pVB3PI+ZCq5CLt7VnYSaW5diS5hMc0igRvlVwcqw9M9q2bF5LO4j1PT2aMxn5+fuc4wfVTWLZajFbSMSvnWrLtZX7n+hqQPc20ivDNEVflNx+WRe4b3rNxd7o6IyTjoenpHpfiz/ia26CLXLdAWiVsbmHRh61kia7DW1tfwLFLI6tgttErD5sDK4Vvu57HFczZXBt7uO+tkmQxtykTBTGf970rv5G0vx9YLbLm11lIzKpPOGGMhvVTnt65o30Y07FuJ49YURXahLsKVjdl4cfxIyn+L1X8RXOXugX0DG20+ONYi3mG3kcAKem5ScZB/McVWsdUkt79tJ1hBBexYiErOQr4+6rn0/uuOneurTVLd7YQ6vaSTpE2A2zLqccB1wecdGHDDnjpWclKL0LTi9zGJPc0hNMLNuz0zTWf1Nd55Yr8DNRGlLZppYfSgBpOO1AbK5xzSMcDIOKZuPrSexSuOLYB5xUZJYcEA/wA6HbIxx+dQMc8VCKuPLepxSB8dTmoyc0DaG47U7DTuTA5pwO9mReWx0qMNz3/GkFyli7ajJwsCkqMZ3SfwD8+fwqJuyKirsbJJ9qvhbFlVLRSHRu8zfe+uOlVpfItLpp44+No2gnJ49Kt6bbNb2xluFWSeT53z90MetMuwjFtyA7slSp2j6VxOd5WR0qNomKkn2yViTtA+YqvSqkzJ5oeKR2ctuwRhaIohbyyoF34Y8L0AJ6VFbqbh3BCoB0B5rpjorENN2TKzwyvOAN2FLfMO+fU1ZktyhHHzE4NWDlFAJ3ezdfyqJ5w8UiBcnILMR256Vab6EOKRlsHN5I2/5dgKrjpVcMIb1kjjHzAZIOMse1SzIz+a0a4Y8bmPUduKbo8Us+rxrKMpaq1xIBzu2jgficCulS925K1lY9G0KJ7rwveabNIrC0mZYsH7ysNrH6Bttc7udG2suGXhh/461a2hXD6d4wtdPuCm1oBZzq3IZ3+Zj/32V/Kqmt2/2XWbhB92X94p+vUfgQaKUruxo0Z86SW8uGVlY4Ze3uDXQeJl/tfwjbarDkTWrBpRj7qO2G+gDj9axLid544gwUhUEaHHYdK3fCEsVzFd6Rd/6iZWVwecJJ8rH/gL7G/OrqR6hF7ruebpI66ok8Kl3Uk4bkDpzU82sy3ZEZiWJd24qpIy3vUb2d1Y3N1Z3bbbiGUxOFPGVOP++aba2MzXZuSUUcEK2effmsn8Ji9HYss5lXCfeByx716N8KrhnuL2EdWeNgfUHcP61wWnNbRTSS3MoYsMAMcKSa63wXq1ho2r3FxIXW2lCBSiFtrK2SMfTIrnqxSjoaUklJND7bI0iJCc7HkTP0atWK4+yePLSfP3poz+DKP8azYmElpK4G1XuZCikYIBO4A/nT9YZo9S0+66f6PA/wBccf0ral8KRpJe8UPFSNB4rv0kdm3OWBPP5VRSyebT7m9jdWjtxlh3rd8fxBfERmHCv/7MM1iWl99jtruARiQXURiYHt71aKbIbJUl1C2jnJ8qRwrEe9Ov7drbU7q0J/1chQZ/u9qpI4CgDcHVgQwNWWnluLkSzMWeTkuepptaAmemeFLz+0fBLWjHdNGkh/EV5XKjK0iNwQxUj0ruvh3e/ZdVu7YtiNl3KD3yfmrH8d2Cad4uuGiA8mYA8etRDSTQ5GTfX4vo7T91tmggETNnO9R3plpey2kcsakeVcDbIpHWq9pZz3t0be2QPLtLYP8AdA5pgJCnCnd2z2rZ6onrcttCY2+QYGQynPevTYHTxR4KYDLXUKtPGMZyV4I/GvPr61Fva2VyJTJFcodrHsw6it/wFrDWesNaA/LMFEak/Lkt8w/KsJx2fY0Wp1ejf6f4duIiAZJLcMB6svH54xWNpMitfGNzgXMbRt9WGP51uWUJ0fxDJbNhoHlMkeDx5b/w/nXOahE2na3IpXb5U2APQE5FZNXVik+V3J1mkttRtLguq+XKvmBjwQflNdPcwpC5kI2k5UH/AGs8f1rm9dgWZJ9gLLMNyBfU+/1rYsrgX+jxSM3EkIB9mXr+orgnGy9Dspy1t3PPfEcZ+3TAHIf5gfeuW0+J7eTZdvHEXBHzHle/Ndf4iike9STBJYYBrmru2W6hZpWcOGzx8p9v612Yafu2OCsrTZW+x3epGSaKVpBC+3ae2O4p9/O7xOBcqUZdoO3qaNOubm0WfAZkCjLYwARVKS7S7SSFYFDyPlJt20qD94Y6etdKTb8kZuV1oT2F1PeMUDblKgOz/wB4V0VhNYLDKtyyx3gQqr9VAIxkfhmsBlihiHks/wC8YKrO23afeltme4R9wDMpw2D92pkne62KhJpksu1WJXcwLHDetTW6RvMkhAIUHKk/epYrSSSIlDt2jI3CktoXVw+8BuQ+5u1Q2mrI2a6mxBONwV2+ULtCrypqO5WNpliGEIXg/wB72z2NUnu5EVIkVEZukh7t9BVz7OphM8km1gAwAOQPaudxUdUSyu7hkeONThMDg96qwRww37CVgVZRuK/T+n9andN0RYAjLYcse9VBAXkVAnytn5l3c1SWhmmk7s0tRDmFkFuTEyBwp+YhT/Fx0+lcpPO8c3kjBABIXHBrZW8vBAY4pztPyurFuB6Csa7s3mXzC4Eat8xJySKukknqKo1uiY3DQLHkhl4+UnPzVNZKZbvfJj95nLA9KxLSeOa/8hGYFfu5GMitSed4JY/OdVUDIWPox71ctHclPS51FheT2P70rmPo6sPlI9q6e3nR4VcKZLeZeUA4x/iB+defR37T3AeV3BYFYwxwQB3I9Oa3NI1QWkpjlBNu5wyg8ofVfcfyNQ4tq6OulUTiaGt6JDqIWN5GUnlZF43r7157qenXFndtCJfmVhuweWHtXqysrKYpmBjbDJKvUZ6OP9k8ZFcn4j0Z1lNzCimUD51I4AP8Q9jVU6kl7vQzxEPdujjTIzMygKWUfLnjd+NWoboxblVfL3DDIp5PrVS4tkwHjl2bThQ/HPtVGW5dXZJZxk/dYDOfxro5EzjTTWpuCe2RQEQRKW2lByQPr9auQTow3OmYiu1Vz8x9xXLJOxuo4wplUtlYx/ED0FascN6l5sVVf5AxKfdX6s1ZyjYHLldkdJp1xc6XPFfKqhyMBh8y/wC6wNai3Ud2ravpQezmhdWeFeGVsfeX1X1HauRgv3VzFcBnVRtdQ3G7+8KsW97IgzC7A/ws3OfY1nKm9y41F1PVLe80/wAf2IsNQWO11uJf3c+FxIB/j6e1YY1O48OTtpviCC6Z4RiCS3n8uUp6b/4k/ka563uPLljuYEjS4jO5Qv3VI/iA9a7fTfF+g63ZLB4vtommg5S4aLIfOewGQf0NJSVrSNdtiIuNvXmmFs1CwwepP1ppY8V0HnvcmL8fewfWmFlPUkmozSDpQA4uM4Gce9G8Goixpy0WKQrc1GSR0qQ9KY1TYoj7H60Lnv0oanJ90UmOO4jyBFyarXUZub21tXdkMGJpgDxuP3c/QVoWsMdxeQxyLlS4Uj2qlpkjXVxqE8x3ObhlP0HSueq7I3pxuzWn+W3bHAHf0rFluGck43Ox2oM9Rn0q1dkx2chBOayLJm2NPvbzM9c1y011NpO2g10cR7gAGySwFV4o598qQuq5fcQ3HvVlWLK6k9+vf71OMMaXDhVwNq103I3kRXFpMjpIWzk8g+/p+VUHRFmla4kKlhlQB320/XruaOdQjlRt7VUWMXNq7SM26NTgg4z061pT13FNWIrm5VLdoIvLyrFy7cM3GMZrW8EWfnQTXZRVE9x5cjOuQsSKXc/oMe9c0Y1lRi4ycmvQ/C6i3+HepyRjDC1umB98qP5VvU0iZQ3OSF3NJdtfoCbjd52Qec5yPxrtPFcYlhtdRXlJQsuR/dlGT+Tq351xdl/q2/3P/Zq7CIfavhvbyTEs0MF0qn2jkUr+Roou2o1JyWpiwNAYp45fvNH8jD+Fgc/rTNGvBYa1azswWIybJT6Rt8rfkDn8KrBiGXB9aZNyxB6EFT9K6pLR+Yl8SNH4i6c0GtR6iAA16h87HTzkO1/z2g/jXLxzq0KpI5CL1AHAP+Ndx40/0j4f2F5JzOslswb3kjw357QfqK4CNFZVBGAu3p3571yW0sKotbla7kZX2AY78nNWbG9k/wBUXGzsB2qnqS+VqARSdrjcQT3pLfv9V/nWignHUhHomnTB9PJzkeYuD+FXNc50/TpDk/6O6cn+67f41kaMMaPJyT+/HWtnUwDoOnZ/56TL+GVqYKyNeZk/jUtcWsd0vzALC+fYrj+lcnEpnljhUfMzbV+tdXrjs3hGMk8/Y4/06Vx6uyYdThgwwapM0WqJLiF7O/ltJ0KyxnDCr8VvG/hs38b/ALyKco6DoB2NP8VKB4jBA5e2jZvc4qpp13Kmlapbgjy5EZiCOh9qb2KitTS0W9NnrVrMBhWcIxB7E103xBs2ubFb5OSsucgZ4A5rglYpBGVOCGXFevahGt34L0+SVQWeJixHf5GrF6TTLktDyK0uDaXcF2hYeW27OMZHcU6/mgn1G4ngQrFI+5QTyBVGL/j2j/3akH3a6HqQkXxfTNp66edpgViyZHKk9aignNncw3UbMjwP5gIPpVb+BfxpRzgHoRzUNDWh7NBcPq+k2WoBSbiFQsnurDIP54rP8Xwj7VbXW0L9oiG5h13D/wCsarfDy6mlsFhdsoZHjI/2QOBWx4hRZfCdtI4yyTqFPsSwP6Vzr4i3tcyonF1pcTn7yjaD/tUvhx0SK7sJcZil81Cxx+7fr+R/nVPRWLQSxk5UScCrFhEg8UREDmS3mVvcDkfrXLUWrOik9Eyh4vhwsflwskSrjd1Od1caiI0ZJ3KRkKM8/jXqGqBZDLE6qUKrwR0+UdK841eBba6kWIsBn1qaLsY4iOtzAuEc2skYSQptCnjOGY0lhZXMrSmO3IWLBBYdR6VeslDuQwyNxq8w8uFthK8DpXYq1tLHLExrC4srnUme9tpJIVjysaSBdr+v09q6TUbGCG5tbjT4dtpNEWYA5+Yev51k2ljbyz3DOmSY2P0PtU+k3Mt94U+zSuQttdgxMvDL14z6U5u7saQejLcIkuQY48MwOAAnJp76afsbM6bJnXajN2+blv8A0EfjVRGOnyReQcbRxnn+Kr+p3Msk0jFuuVx2A56Vz8zT0OlK8TNt7d45iCiuDzuY9PXFXHdPKBwwRmAUYyG71bRV+wwSAAHJ4HSotVOyxaRQA0SptI7ZPNTzOT1JsRtZv9lM6BViHLY5YH6VWj+ZVYMGjHyqw60yWSRLdgsrjaeueT9aEAELAf392e+aq7SsYySTM6WIq0m1wiK/JNNvbdViBAViOqkHAJNa99ClrbxxR52su85OeaqWp3TW6sARIwVgR1FVfS44xTVjm57Zba+NyGXeqkHb2NW4poGSGS4RXIOMEbg31rT8SyLDqM0UUMSIuMBVx/DXPISlw2Ccenb7taw99K5i9NCxfz+eqXKArLH94L91V7ZrdwJYFuApZioDKOp/+vWJB8iJt48xvm9607KdhdGIBQgK4AH1prS6KpOzsdDo2pI0a2cz8f8ALCT1z2PtWz5JvF+zFf3qKSjEdu6t7VxkgCXEwAGFO4fWut0uVrvRo55sNI7rEx9Vz/8AWFZS0Z2bnHa3oLRCW7EMhjU4ZVH3W+lcZL5DFo9oZWzhT1U17NdMZba3uTw80hikA4DD3FeR6sqWWr3EcSKVLnhhnHPaujDycrpnDXgoO6J4NkMKNbeXGVGAzL8zfLySamtEvLxQsaBLbcSzM2PxPrVfTo0kvVd13HYeCTjrW9dtGmgWFwtvEJWlYMeeRt6Hnp7dKmpo7E8qkrsz51jRVmznyzs+U/f+bGadb3DwfICpik+V+h3L6exrO1i4fETDAJXnA9xUlpI/2X7x+f8AT5h09KUW2iNjVLpHcYhVtoPyNjDAf3TWhBCmqglJIbSZfviU4VvcH+lYgzFcvGGYrxwxzVyOVnjU5xx24pSii4s//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9160" name="Picture 8" descr="https://timgsa.baidu.com/timg?image&amp;quality=80&amp;size=b9999_10000&amp;sec=1600083851249&amp;di=c9a2f3ae4b984217400ca55e67d65723&amp;imgtype=0&amp;src=http%3A%2F%2Fmmbiz-qpic-cn.weituibao.com%2Fmmbiz_jpg%2FAp2LfzwMuQv6hcQq4mPNicIsofmONYf7j9cxJtpQolRqdY6ibSiaJ4WsvvOOl2aA0vPYQToCLJr4K7kXbxjic0nCNw%2F0.jpeg"/>
          <p:cNvPicPr>
            <a:picLocks noChangeAspect="1" noChangeArrowheads="1"/>
          </p:cNvPicPr>
          <p:nvPr/>
        </p:nvPicPr>
        <p:blipFill>
          <a:blip r:embed="rId4" cstate="print"/>
          <a:srcRect/>
          <a:stretch>
            <a:fillRect/>
          </a:stretch>
        </p:blipFill>
        <p:spPr bwMode="auto">
          <a:xfrm>
            <a:off x="7433188" y="4383029"/>
            <a:ext cx="1976283" cy="2211867"/>
          </a:xfrm>
          <a:prstGeom prst="rect">
            <a:avLst/>
          </a:prstGeom>
          <a:noFill/>
        </p:spPr>
      </p:pic>
      <p:pic>
        <p:nvPicPr>
          <p:cNvPr id="49162" name="Picture 10" descr="https://ss0.bdstatic.com/70cFvHSh_Q1YnxGkpoWK1HF6hhy/it/u=3709542649,3446085195&amp;fm=26&amp;gp=0.jpg"/>
          <p:cNvPicPr>
            <a:picLocks noChangeAspect="1" noChangeArrowheads="1"/>
          </p:cNvPicPr>
          <p:nvPr/>
        </p:nvPicPr>
        <p:blipFill>
          <a:blip r:embed="rId5" cstate="print"/>
          <a:srcRect/>
          <a:stretch>
            <a:fillRect/>
          </a:stretch>
        </p:blipFill>
        <p:spPr bwMode="auto">
          <a:xfrm>
            <a:off x="7796342" y="2463641"/>
            <a:ext cx="3826488" cy="1963572"/>
          </a:xfrm>
          <a:prstGeom prst="rect">
            <a:avLst/>
          </a:prstGeom>
          <a:noFill/>
        </p:spPr>
      </p:pic>
      <p:sp>
        <p:nvSpPr>
          <p:cNvPr id="49164" name="AutoShape 12" descr="data:image/jpeg;base64,/9j/4AAQSkZJRgABAQAAAQABAAD/2wBDAAgGBgcGBQgHBwcJCQgKDBQNDAsLDBkSEw8UHRofHh0aHBwgJC4nICIsIxwcKDcpLDAxNDQ0Hyc5PTgyPC4zNDL/2wBDAQkJCQwLDBgNDRgyIRwhMjIyMjIyMjIyMjIyMjIyMjIyMjIyMjIyMjIyMjIyMjIyMjIyMjIyMjIyMjIyMjIyMjL/wAARCAFeAUU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KKACiiigAooooAKKKKACiiigAooooAKKKKACiiigAooooAKKKKACiiigAooooAKKKKACiiigAooooAKKKKACiiigAooooAKKKKACiiigAooooAKKKKACiiigAooooAKKKKACiiigAooooAKTIoJqMOrEgMCVOCAelAD9wpciuVk8ZwQ6pd6c9hOlxbtkhnTEkZJAkUgnI4IIOCCOagvvE4ura7to4XRZY2RJVfDAkEZxjtXHUx9CnLllLU3hhas1eKOw3D1pcjtXCWXie7sraCK52zRwxKsjnO99q8t1PJxmk8N+Mbq8+1X2qxSQQ3DhrS2CgmGEDALd9zcsfQYHY1MMxw81dSKng60d0d5ntS1FDKksayIcowBU+oqWu1O+qOYKKKKYBRRRQAUUUUAFFFFABRRRQAUUUUAFFFFABRRRQAUUUUAFFFFABRRRQAUUUUAFFFFABRRRQAUUUUAFFFFABSUtJSAyvEGrf2NpMt55U0m3AAiheTHuQoJx7151b63Z3WrSX1gRa6pJ/rZIoHiMy9xIhADnHRjyvY12fizxRpmiW/2W41C0iupl4illAbYcgtt646j61xlveQ3aboJTIoAOcHGCOMEjmvDzPEThJKDa/I9PA0Yzi3JIe8aS3K3LrumUHDk84J5GfwBqQUikMMryPUUvtXz7cnueyklohDUVzLLFaySQ27XEqjKxK4UufTJ4FTdaTpSjKzTC2ljqPArXraTM+pXXnXkkxZo1P7uBdqhY09gB17nJ711gNeTaRrepnXIrPS7aaCF5ljuby5iATaG5CAkF2PIBxgZzz0r1ZORmvscDWdSkubc+bxVP2dR22H5paQUtdpzhRRRQAUUUUAFFFFABRRRQAUUUUAFFFFABRRRQAUUUUAFFFFABRRRQAUUUUAFFFFABRRRQAUUUUAFFFFABTTnHFOppOBmgDmvG88Gn+Fr7UpkBW2QO2BzgHoPzrx+78Q3+pp5Swmyt24fDhpnBHIyOEz0JGW9MV6n43ePULnSPDsjILa7mN1fbzwLaDDsD6Bn2Kc8YJrIsNU8I6nq1paQ+HZFivi4tL6bTwlvcsFLEITycgEgkYIHBrzsVg1Umqi3OuhiJQjydDzu11uWC4S8u7dFs7KN0trdF27ABgt+Q2j2z3NaFl4ouzZoby2jMpQFghKhSe3evXJ/D2jXNslvNpls0SDCL5YG0e2OlMHhvQ1RV/smywvTMIOOfeuSeAUt0jdYqUdmeWad4viu7aR57UrNHIyMkbggkHHU/gfxqvH4xcSS2s9qsd3ljAxPySL2OOuR0I+p6cV6Pd+CfDN3rLSmBYbqQB5IIZQnmAcZZBz7Z4q6vhDw6JUk/si2ZlO5dykgH1AJqVlsbvTQr67N9Ty7QPEmr33jHSNNuLG0EFzPsZ4JC2QoLZAPK8D+de9qMDArh7+0to/iF4Ujt7eCIqt7O2yIKSBGqDke713Qr1MNQjSjorHDWqyqO7YUtFFdRiFFFFABRRRQAUUUUAFFFFABRRRQAUUUUAFFFFABRRRQAUUUUAFFFFABRRRQAUUUUAFFFFABRRRQAUUUhNAC5pp9KCfSuP8AHN3qV1FZeHdBvPsuqaizMLgcm3hjG5n49TsT/gdJgUdPsrXxjfa3rF9EZbC4YadaICVD28T5dsggkPJuyO6qAeK6V9OtJby1umgUzWistue0YYAHA6dAB7D8aydO0K403XLRYX8rR9P0xbS2gDnLyFgS7D2VFAJ5yzVvjt+mKwkzVLQX2/QVS1Oym1Cxa2hv57IuwDzW+PMKd1Un7uem4cjtzzV2sXTNTvLzxNr1nLEq2di1vHA+3BZ2j3yc98bk+lJFMy7XwZY6d4u06907Toba3tLeZpLncWmuJnwgV2JLMAoYnJxkjHeutOMf56Uv880nJ6DJoeoloc8T5vxV09COLfRrl8+heeJf/ZDXZVxliom+LF/Kv3bbRoIm9y80jD9Frs8g9K3jsZPcWiiiqEFFFFABRRRQAUUUUAFFFFABRRRQAUUUUAFFFFABRRRQAUUUUAFFFFABRRRQAUUUUAFFFFABRRRQAUhpaQ0Achq5ufEniZ/D0F5c2dhZ26XF/NaymOWRnLCOEMOVGFZmI5+6O5qY/DrwexUt4fsi4GBIykv1zy2ck+5Oap6JPHpvxJ8S6fdMkc2peRfWeT/ro1iEbAepVkyR6MDXV3l/Z2FsZ727gtogeZJ5Ai9fU0AclpavofjC68PJcTTafJYi+tRNIXa3IkKPGGPJU5UjJ4+YdK6XIOeRXH6ZZyeKr/VPERu72zhu/LtdOltn8uQ2sZY7+QeJHZiMj7oU1fh0C408NeReI9cvPKVpFgnuUeOQgEhThASCcdCDWMkmzSLdgutb1K+1a40jw3Z29xcWxAu7y7dlt7diAdny/NI+DnaMAAjLdqS5vPEXhuFb3W5LG/01SPtdxaQPDJbKT9/Zubei9yCGAyecEVb+HcaL4B0e4Db5ru3F3cSEgl5ZfnckjvuY/ljtV7xfdw2Xg7WrmfBjjspiyn+L5D8v49Pxq+VWJ5ncmlnhgtzcTTRxwhcmV2ATHrk8Vz0nil9Tcw+F7JNWZSVe8aXy7OI+hkwS59kB9yKraD8PvDdno+nfa9AspbyO2iErSxb/AN4EG44bIBzntXWIixxhEVVVRhVUAAD2A6Vi7IvVnlt5Jcab8QYW1DxjBY3EpgutWWDbb26QxqwSPMjFmZicYBHy5YjOK9csb611G0ju7K5iubeQZSWJw6sPYiuP1tdE0TUBdW+g2974g1FiLaNLcGW4dQOWkIOxACMtngep4rc8J6JJoOiC2uJI5byaWS6u5Il2o00jlm2jsoJwPYVvF6GbRvUUnelqhBRRRQAUUUUAFFFFABRRRQAUUUUAFFFFABRRRQAUUUUAFFFFABRRRQAUUUUAFFFFABRRRQAUUUUAFNNOqnqV/b6Xpl1qF1Jst7aJpZW9FUEn9BQBxXi60s/FXiex0K4tY7i109De3hYdGYFYo9w5BPzOcY4UetQ3HgzRbCxkudO8K2WqXyY8uK7lLF8nB+eTdjgk/nWp4UsLiPSX1HUI9mo6pKb26X+4WA2R/RECL+B9a31QCuWbblc3ilynHaM2qeM9Ljur7UYbSwk3Rz6dYxusqsOHhllbDKQeCFAJ9cYrsIoo4II4YY0SKNQiIq4VQBgADoABSrFHG0jJGitI25yq4LHGMk9zgflTulO4kjkLG213wX5mn6Tpg1fRHdpLWFblIpbLJyY8vgPHkkgj5hnHPBp00Ot+KrmBNdsoNN0mCRZmsFufOkuZFOU8xlAUICA20ZyQMnFdTJ0OKplW3+1ROtJaFRpxZeVt2TTu1RQg7al+vrRF3G0c5qQMvxF8LwgnEcN9OwHptjQZ/wC+zXZjrXF2ebj4u3LclbXQ40JxwGknZv1CD8q7UV1R2Od7i0UUVQgooooAKKKKACiiigAooooAKKKKACiiigAooooAKKKKACiiigAooooAKBRRQAUUUUAFFFFABRRRQAh6VxvjV01DUdC8MsSY9QuWnul7Nbwjeyn2ZvLU+xNdlXFzj7R8WgGziz0PK+hMs+D+kX60pbDW50Y6Z/PiloFFcxsFHajIpPagBCAQaZ5Y61X1LVLTR7Fry8lEcYIVQBlnc8Kigcsx6ADmrg5AyCD3B6ilyjuIoxS89B1pcVma/q8eg+Hr/VXAb7NCXRM/ffoi/VmIH400hN2KPg4C78Q+LdUVt0ct+lpGfaCJVOPbeXrsqwfB2jNoHhLTdNkO6eOENO396Vvmc++WJrerpRgFFFFMAooooAKKKKACiiigAooooAKKKKACiiigAooooAQHNLRRQAUUUlAC5pAc00njr+tYWreNPDOhymHUtcsreUHBiaUFx9VHIoBa7HQUmeKYrhgCpBBGQfWmTzxW0DzTypFEgyzuwVVHqSelAE2RRmvPNQ+MvhOyuGht3vdRCnBks7fcmfZmIB/DNdppOq2et6TbalYTCa1uYxJG4GOD6+hHII9RQU4ySu0X80tUoNV065na3gv7WWZPvRpMpYfUA5q2GGcfjQSOzRSCloAa3T/CuLuSbL4sAy4EWpaOI4GJHMkMrMyj/gMm78D6V2prnPF+hXGr6bBc6c6x6rp0wu7Fn+6ZACCjf7LAlT9c9qTV0C0Zp/5xTXG4EAlfdeorL0HXrbXbFpIke3uIG8q6tJeJLaQdUYfyPQjkVq/Sue1mb7o5cX/ifRJWgvNLm160BJhvLJo0nAJ+7LExUFh/eTg/3QaG8T6zcAx2HgzV/NJwrX0kNvF9Sd7HH0BNdRj2/CgDr6e1O4rHPaXoF5JqKaz4huYrrUY8i2hg3C2swRg+WDyzHJzI3POAAK6IccfpR246fyqG5uYLO2lubqaOGCJd0kkrBUQepJ6Utw0RL9OvtXKxZ8aeJImjJOgaRP5hkz8t7dqeAv8AeSI856F8f3axNS8Vf8JFq2n6ZDLPYeHb+Q28l9s8uW4cjKoueY0f7u/G4k4GAQa9NsbO20+zhs7OBIbeFBHHGgwFUdABWkI9TL2sZ/C7lgU6kFLWogopM0A0ALRRRQAUUmRRQAtFFFABRRRQAUUUUAFFFFABRRRQAUUmRmjOaAFppOKUnArjviP4jl0Dw1sspAmoXz/Zrds8pkEtIB32qCfrihuxUIOclGO7Oa8d+PblryfQtAufK8v5Ly+jOSjd44z0DD+Jv4eg+bp5lNBZRrBayyQ2sFzcxRyyyEABd4LM5PXgHknJ/GrUMKQQrDGMIgwPf3+v9c05kRypZVJXoSM4Nc7nd3PvsNk0KOFdNfHLdnourfF2BlaHw1pr3vGBeXWYYAexAxucfgPrXnmq3GoeIZ2m13UZ74k5EJOyBPTbGDjj1OTQeSSetJnr7c0ObZWDyLC0FeS5n5mJdWj2xyTuQ4wfT61ND4g1SPw03hpJHh04XMszlJMGUPgiM46KDuJHckdhWjPGJoHjI6jj61hwmCO/s2vY0kt0uoTPHIMqyeYu4MO4xmiLZx5rg6dO02rpFMRokKXFrCYTvKwXUcJVRKOQFkAwWGOmc19V+GtWGt+GdM1QgA3dtHKwHZioJH4HIrmPifp1s/w7l020ijjnMsCafbxx8tKHBVEUdMgH6DJPANcJ4T8K3XhudLbxNb3unyXdwItM1Gy1AlrZjnEDBWKgE5xkFSSQeorVe6fJ16/tle1j3kEGjNcr4S1a/nudV0TVphcX2lSopuQm37RDIu6NyBwG4YEDjK11III4Oas5fIdTSaztX1/SNBt/P1bUbazTt50gUt9B1J+lcVqPxBvdWQweF7J0ifGdUvoikYGescZw0h9M4HrSbMqlaFJc03ZCfEM21nqWn3WjStb+KpiI4ZIcYNuGG8zr/FEB0zzuxt71nXnxH1XQbEvrPhwXJyEE+nXI2yt/1zYbl4BP8XSobPT47SWe4eaW5vbht1xd3B3SSH39AOyjAA7UNcPZ+ItMvZNKnv7W2SZzHC0eRKyhVJDsARtL/nUOzZ48M3c8QowaUfM6J/iJo9nbGXVrTV9LZQDIl1ps2Ez3LqpXGe+ahf4oeGsQC3Gp3Us7hIYotOlDOx+6BuAGT25rmfFXie81PUrJddVNN8PEs/2cneHlGNguHHAHUhRlcgZJ4rO1DxBpmtQzaRYQyatLInCxAiJOcBzIcBcHnIycjjmuOtWlCrGEYN36n0lGVKpRdZzSSOx1zxZ4psdCvNWi8Lw2NvDHuR9TvB5jMThR5UYbkkgAFhzWMbO61KeK8169kv7hCHSE/JbwNj+CMcZ5PzHJqGOPxHqNrplp4i1O1u7ewIkUQxMrTygYVpSeDs6jA5OCelatdenQ+UzTMue1OjLTrYrX9jHqdhPZTFgky7dy/eU9Qw9wcEe4rs/A/iJ9d0QR3hC6rZEQX0fo46OP9lx8wPTnHauVxmqD/aYNVGraLcRJqdsBHLG7fu7iPr5UoHscq3UZ9KcWc+V45UZOM/hZ7CCMU7NcdovxD0PUnW1vpv7K1Po9nfERnP8AsMflcem0/gK2b7xNoOnRb73WtPt1IyPMuUGR7DPNaXR9UpJq6Y/xDqq6J4fvdR2l3hjPlRgZMkh4RB7lio/GuF8PXKfD3VpdP1++mS1vrW2n+1yiR4Tekss+XwQm5th5IHPvWf4r8fDVDp11pdo76Np+oW9zcXs4MYuAHChYlPJHzZ3HHKjFdJ4+uVbw7N4fhxJqWsqbK0gHVieGkI7Ig+Yt2xj0qW9bDhKM72ex3IYGlz2qo8sVhpzS3MwEVvFuklfsqjJY/lmuOXV/E2vwi60+a00ewl+eES2xnuJEPKuwLKqZGDt5ODyc8VhicXRwseetKyKSb2JPFHjLVtO1g6Z4c0L+2LiGNZLz96EEO/8A1Yz3JAJ9hj1opNC0240y3uWvb1Lu+url7ie52+X5hOAvy54woVcZxxRXzNfiSSqNUo3j0epoqTO6ooor68yCiiigAoopDSAWkyKaW4yOa5CbxLq2oaje22iWdmkFncG3ku7x2O+QAFgiJyQM4ySOe3FY18RToQ9pVdkNK52ORSE8V5y3hVdR1m+1TXJo7u5nESwNArw/ZggP3DvJUknPBxn8adqC+IdL06a5TxfJBZ2kTPmewjmfaBn53JG4jsQAT3yea8uHEGCnPkTf3PUtUpPYu+OPHg8J32m28VuLkuxmvE7x2w+UsB/eycgdDsYV2Ntcw3VtFcwSLJDKgdHU5DKeQQfTBr5xlv7/AFe5l1TVGRr26w0gRdqoNuFRQc4AHbnkk10XgmS8vHm0E+ItUsUtE86xitXjVREWO4HchLFWPQnGCPSvRrYqNGLnPZHq4vKKlDDQrd9/I9yyDXnfxesvM8M2eoqo32N9ExkxyI3zG3Pp8y5+grQ8I+Ko3sr2z1zWrR7yxv5rTzJnjieRVI2sV4AJB7Dmt3xLpa694W1PTV2k3Vs6Rk9AxHyn8Dg1tGanHmj1PLoz9lUjPszwHjp1pryLDG0kjBUUZZicACorG4N1Y285+9JGrNx3xz+ualliWaJ4n+66lT9CMVh1P1KNRypc8exn/wBu2TOixCWRGcR+asZ2Anjqai1XV7eze3K3i7kmAkiVsllOQeB6VnHzZraC3MjNmKS2Me7hZYyGU/XgVLcw22qwafBFDHG1yGmcqo4IUjJ/4ETVWR4M8dXnCUbq+n9I3recXMIlEckYOflkXa31xWPrFsWMyjnzkOPrj/GtPTJzcabBK2d+3a+f7w4P8qi1RP3SP3VsUk9T0sRD22Eu9XY9c07Uz4g8QeCbuT/Vto1xerkg5mIijP4gO/5mtH4g5XwXcyJ8ssdxavAQeRILiPbj8a4P4fG41nRLez066gi17w7NLLZpcKfLmtZgco2OQM8bh90hTisv4g+ONX1PUI9MitG0yfR5Rcyosqyh7pRujwwGGUdeepPI4rZq+p+eKlJzdNLU6XXJJB8TddlsNcvNNZLa1ilMMse2R9rHlXBHClfpk+tQMlxMuLnxprMqnqFv0jB/74Cn8jUc/wANNW1Sxj1/R9Yh1B9SRb2WO+Ty2Z3UMdrqCAOwBHA4zXLXeia/psjR33hvVIypwzw2xnjP0aPII/KrUTwsXSxUptwk0uyOttNO0OzuGuUEEl0etxPN5sp/4G5Jq3Pq+n22TLeR57gNuP6V52i3MzFINL1OZ+6x6dMT/wCg1t6T4L8V63MI4NHl0+HOGudRHlhR7R53Mfy+tHIjzv7Mq1ZXm2/U1rDxBaXWu38X2xFhSOBYlcbcsdxY89+n4YrfFeXSacNL1rWLQXMlyYb1oDM+AX2ADOB053YHYV6JpDtJo9mzEsxiHJ5JqZRstDjx+GjSfulLxITJa2NgPm+2X0MTKT95AxdvrwlFyyp420/lQ8llcIwzyAGjYcfnzUGo2kWr+J44bh5VttPtDO7RzNHiSRtoyykEDajd+9Z0K6Fa63o1zokcZjFxJazzRIzCTzEYDMhHzEMo7nrXmzmvrUd9P63PpMFhXHJ56bnZCijnvRXoHxOwCud+2waX4yvIp32JfWsMwJHAZSyHJ+mOa6KuF8bJMniHSZIbWebfFJERDGXY/wAXAHXGCfzppXZ24KHtJum+qO0uLa1vYPKuYIbiE/wyorqfzzVS30HRrVt0Gk2MbA53C3TOfxFcLp/ihbEZg1KAR945JRjHpg4IPX0rr9E1LVvGI+z6DY7Mttl1GQE28A7lenmN6KPxIFNxaOhYHFc3JBuzL8OkL4y8QrossbPpdpifU23FdxxmOEEYOScMcdAB616DovhDRPD9xLdWNoftUyhZLqeV5pXHoXck49hgVN4a8P2nhnSEsLZ3lYs0s88n35pW5Z2x3P8AIAdq1yOMU0rH0+Fw8aFNQRg+I9f0uwhk067Wa7ubiFsWNpEZZnQ/KTtHQc43NgZrkfBFzqq2b6TqGl30ENiFjtLu6jVDNEOFDAMQHUcEjIOM8dKm8LyI99rq3YC619vl+2K4G/y9x8jB6mPy9u3HHXvmneNNQmsfD5gtHKXV/KlnE69U3Z3P+Chj9cV8fm2Nliq/1Lk2e7/M76cdLnNazrOp6/qEjaTrM2m6dbsYopLfDG5YHDuf9kEYX1wT3optvBFbQRwwoEijUIi9NoHQUVyrERp+5CKsvJHdGjpqe3UUUV94eUFFFFABVS/vbfTtPub26fy7e3iaWV8E7VUEk4HXgGrRrG8T6jp2neH7t9TO63mQweUAxaZnBURqFBJJzjABPepbsrgc3Euq+IIFvNR1C+sYJj5kVhaSCExxkfKJHA3F8HJwwAJwOmat6XpNlo0EsVlEyLLKZpC8jSM7nGWZmJJPA71Q8GrqcfhGwi1aN47lE2BJMb1jBwgfHVtuMnj6ZqbxLrB0PRZbmII907CK2ibP7yVjgDj05J6cA5Ir83xuIxWKxLoOd1f5HVBJIdq/iCx0ZUWYyS3Mg3RW0A3SOPX/AGRn+I4Hv2rzbxZruvaobawuJra2srmQmWygj3u0SkH55D152j5QByeTWpFC0byyzTtcXMrbprl/vSt0z7ADgKOAOPesXVvD93qN+11BqggzGIgptg21QSSAcjqTmvQy+nhsPVXP06vX7kd1CnGMlOorpdDJkvYImIeTLZ5xk1LZ6lNa38F9plwkd3b7toljyrKRgqw44PHTnPIqeDwRbqc3ep3Vx32xqsQ/HAz+tZ+seGLrTE+06OJ7uMHJtm5dB6q3U/TBr6BY7C1X7O+/3HuVc2jVXs6kPdZ6LpGu+GPFFyLbWNHsINWkGDFcwRuJ+37tyPm+n3h6V0XgNVtdW8S6bZNs0y0uYkt7Uk/uZDHukCA8hCSMD7uQ2OK8Ngv4L6Fra8QEA4cOCCre4wCD78V0nhfxRe+F/FceoXrz3+myWq2ksrOS0KBiwY7QTLt5AyCQGxnFXhMCsPWc4SfK+jei9Dx8blloe1w75o/iR6tp39i+KNY0kLtjguTJCMf8spPnUD6ZYfhVb169K634ktY6jfaL4m0m5hurS4VrGeeGQMgI+eIHB4Od4/HFckf85rumrM+oyPEe2wiT3joYl5Ap1eC3tZCszym5kIGRGQuM496msbKW2lmurnyPMji2I6cJs6kle3/66s6g93EiyWNok07HaSxAwPU9Ky0mvJrPU5Ly6YPb+ZH5KqFXleCfXOfWhGVWFKlVd4u+66I0dIgkhtJGkljkM0rSjyz8q5PQflUuogGycnsQRWLbQXSNpME2oSPDKhzHGAoXCggZHXmt28/48peO2aVrHThqqnh3C1rGCUy2QXVipQlHZSVOMjII49qs6Hot7rl8ul6DZrNMTh2UfuoQTgtIwHGPTqarOiyoyN91hg/lX0X8Mp4bn4c6LNDBDDmAJIsKhQXUlGOB3JXJrSCufMZhW9hrCOr6mz4a0c+H/DenaQbg3H2SBYvNK7d2B1x2rWx7Ugp2fetT55jcYo4AqlrGq2ui6TcajeSrHBAm5ix6nso9STgADkk8VwtlJ4016Bb6/wBWfw8snK6fa2sUjqvq8j7sn2wMdCK5cVjaOFjzVpWQ4xb2PKZ5TcapqlwesuoXTnj1mau90X/kCWXIH7odfrXG67oF94Y1o2t1M11b3ReaC8ZApdyxZ1IB6jOe3fA61sWevXQ0u3tdF0mfVryFds8MRZRD1+820gE+mc1axNGpRVWMlyvW585mOFq1KnJCN3cZBFpt9ea3d6nZG6mivVjFt5LSOiIgEfydw3zMCeOetWfEU5/4Q2WeaBrOaNo5LaEkFlkWQGNfl7nHQcDP1qhfT6zFeR3t7ox0bVQmy08yVXivV6+Q7DAB7rls56Vb0if/AISm/j1WWIrY2qr9ljIJVpyv7x+QMlM7AcY6mvMeHdWuqsJXjvdP8D6GOYU8Pl7hVjaSVrHTKSyhiu0kZKnt7UtFNkkSKNpJHVEUZZnIAA9ST0r1T8+fvS0Q4dcd6y9WuoNP1Lw9fXMyQwW+qxNJI+AqKVcEknoPeoX8T2LgtZRXV9Ap2vNb2srxqfqEIP4GpNKhtPGmvFXH2jRtPVHZSpCTXJ6I4IBIQc7cdT83pWFfFU6FOVST0R6uW4Ov9YjJxaXmdBca4viCTztF8EW1/bMQRf6qEt0k75RSjOw/2iB+NaFj41bSbmLTvFdla6PvGLe8gm3Wch/u7iF8tvZuDg4PatUde/vTJoop7d4p40kiYfOrqCp+oPB/GvlIcUVnVu4Ll7a3PtPZIy5/Gd/rc5g8H2ttPbxnEmqXu8W2f7sajBkPqRhR61la74m8a+G9Av727i03UIEgfbc2ULRy277Ttdo3JV1BxnBBA57V1EMkMkeIHjZE4xGQQvtx0onhjuLeWCZQ0cqMjg9CpGD/ADqZcSYh103G0O3/AAQ9krGB4T0/T5bC28QRz3F7fX9qnmXt1OZJCD8xTnhQDn5QABiszxtIx8Q+Hrc427LqbGTywVVH6Maz7KTx94c06HS7Hw5ZX1lYqIopfNSN50BPO0ScMR14PPapfEup22s+GbbX7dTHdaRdL9rtmB3wK/7uVHBAIwCGzjtWcaU5Yx1nJTTuk73autL9i4ySsRfQr+PSijI6ljz3DdaK53dOx6aeh7XRRRX6MeEFFFFACHpxXK+NrK7ksrHVLKB7mbSroXTWyfelj2Mjqo7sFckepGO9dVXLeP7q+svCFzPYzy24EkYubiEZkgty4Esie4XJz25PasqsVKDUtrAMsb211GyivLKdJ7eVd6SoeGH9On1BrifElwb3xkYSSYtNtlCqegllySf++ABn3NdrYWtnY6dBbWKRpaxRhYlj5XZjjB7+ue/WuAuXEvizxFIDnF3HF9NsKDH6mvzrBxjGpVlHZLTvqzupq8kP/DiigUVodwUhGaWigZlat4fsdXBeSMR3QGI7mPh1PbP94exzxXJ2+k6/Y6Amt+StzZruE7wHLQsjFWEiHnjGdy8Y5NegdT/jUel3l1aeBXigComp6tc2pvZzujtVklKb2UdeeAOm4jJAr2cvxVaMeSOuq38zKWIqYeSlTdvI8/t7ixugXjleBZSpk8qTbHNtYMN4HDYODz3ArYBDDII2+o6V6lqvwf8ADd/pkENkkmm3cESRpdW4GX2jAMidHPqeCfWvKdc0HXvBV6ttqcQktpHxBeRAmGX2/wBhv9k++Ca+mlB7ns5ZnVBy5akeVvqguI3ktZkiYrIVIUg9Djj9a5qB7eS8t7u9kZYbi3Bfc2FaWM4O4dG47e9dJDOlxGWibnuP7p+lZtnoUNsxnu5PPl3Fhu+4hJ6hemf8KlHq42jOtOMqeq/AzZpI9P1a0UOPsJc3SFVJ8oEYIx2XPStyW9tp7CV4JkkH3cqc8+lV4Vt9P82SSU3NzMfncgdOw9AKqSOHY7IkiXOdiLgZ9fejc5qblhlJXWvTt8xg9PpXsfwP1F5dF1fTGOUtLsSR+yyrux/30GP415JpWm6hr14bTSLVrqUY3uDiOL3d+g+nX2r1XwGJPh/bvb65pUsP22ZPP1SO4WaDfnagZQAY05ABORk8kVKxFGNRU5SXM+l9T57NK0JxUY7np2qapZaPpk+oX9wsFrAu6SRs4HOAOOSSSAAOScCub/tjxFqp8y2gg0m1OSpukM1ww7EoCFj+hLH1xUXjhnGt+Eo5zixbUG35xgzCJjCD7bgT9QPatLv/AI/5/wA/lXiZ9mtbCONOjo2tzyKcFIxW0bUL/VLO61vU47+KyzJbQrbCIef/AM9GAYhio4X0JJ9DW30HFYuueJ7DQ2jgdZLq9mGYrO3AaRh/eOThV/2jxXKT6z4m1JmMl9BpkByPKsow8m3tmVxwfdVr5qpDFY61XESsujf6I3hC7tFHZ65oNl4i0w2N8kmwOsiPGdrxuD95T2Pb8TVjT9Ns9I0+KzsLVbe2j+7Gi8Z7n3J7k8+teatpccvM19qkxIG4vqM2Wx0PDU2HRra1YtaT31q+Sd1vfTKc+v3iK0dBOn7L2r5e1tPzLWHle9tT03UNOtdW0+ewvIUmgnQo6sM/iPQ+/brXl2heK9Hh0Wxtr6/jhuooxFKrxuoVlJXk4wOnr3rWsvEOs+H+bqWXV9NHLb8faoh6qQP3g7kH5sdCa72zvLbUrGK6tJ0uLaZA0cichx6/56V1YPG1Mrg7rni+qf8AwDzsfl8cWlCbtY5SCaK4hWWCRJY2GVeNgyt9CKoatai/n0jTpFzBd6hEk6lch41DOVPsdgz7VieO9Lt9F8UQPYKsEOoQNJJDF8qrIjAbgB03AjPqRmsPTbyaPxLpbQQ3l3Ja3Uc80VtE0hWPlST6cN3r6xVlXwbrw0unY+fo5Z7HFxu7pHu6AIgVBsUD5VAwB7YFZusa1ZaFbiScM8s7ERQQgGSdvYfzY8AdT0q1qF9baXp9xe3cgSCFC7tjnjjAHcnpjuTXniPc395LquoDbdzrtEZORbxfwxL/ADb1Yn2r4DDYf2l6lX4V+LPsIQ5nZFy48Q+KL3fGjWGlxbvlaFDPLt7DLYUH3wayZdGhvTu1O5vdSfGM3lyzL+CjCj6YrQx7fXionureK5jt5J40mlBMcbMAzY9B3r0YzktKS5fRfrudKpQiUl0HTIZFltLYWUyHKT2ZMMin2Kn+ea2tP8Wajovya4xvrAD/AI/o4wJov+uqDhh1+ZefUd6g69KT+Xf0pOp7T3a3vJ99/kwnSTWh6HHJHNEskbrJG6hkdTkMpGQQe46VzWrW0MfjrSWKBl1S1ubK8jYZWZEQOufcfMM+hxWX4OvxpGryeH5Gxa3IafTwTwhHMkI9APvqPTd6VF4mFxN4seWXdBfWCwSeH42fbFePuDTpu6eYy4QKSCeo9aWCwU44p04S0cXbz7fccM9NyrdaLrPhy4aztdNvdV0/rayW7KZIk/55yZ9Ox7j6UV1sPjXwxLCHfWrK2bJDQXcgiljYdVZGIII6Gih18QnadC772Zoqmm56HRRRX6CcQUUUUAJTJArRsrAFSOQehFPqOWNZY2RslWGCM9RSYHmvhKNmuL6600tD4ad2XTrV33kkMQ0iHHyRk/dTJ9eBgVi65bHTPG9ypGIdUiFzGe3moAkg/EbG/OtlL2XwBpK6frdpdPp1iojt9StYDJG8QOFEgXmNxwvPBPIPOKueKtEfXNGRrUKl/auLm0ZxgbwOVb0DAlT+B7V8Nifa0sdN148sZ6X6eT/zOqnK1mcxnimTTxW8bSzypHGv3mdgoH4ms86yhVoBBIuph1h/s6X5ZvNbgKQe2f4umBmus0rwJZIUu9d26nf8NtkBNvC3PypHnBA55bJrCpCNFc1Z2X4v0OuVZJe7qzAivLWdgsN1BIx5ASVWJ/I0+WeG3iaWaaOKNeru4VR9Sa7XUPDujapZ/ZbzTbZ4v4cRqrIfVWABU/Ssa08BWMN7HNf3t1qUEDbra2ugpRCM8tgDzCOxbpWNPEYaS5m2vL/Jk+3fY4651t5tNml0ex1C8kKlYZIbGVo93QHdtwQOvvXQaVbp4o0aDwjolvL/AGZamKLU766Xy2ABDsqxsd+9znlgAASR2rvhwODwBxWBqc50DxRYeIjBI9mYJLPUHiiaRkjJDRybVGSFYEHHQOfeu7LMZhqteNKcbK902+vTojnrSnLVnoI+teefEvU9N1jw7feGbGeK71qaSKOK2if5opAwfcxH3cBSfXH1rsNL1zSvEFm8+k6lBdRj5WaFwSh9COqn2NcX4LlFtp0+hzqI9T0uTyr8DpLI2SJi38W8fNnrnINfUZljZYSj7WMeb9Dnpr3jw2GTzI1lUEFhnA7HuP8APpTy7OCzMW9yf611V94c0/WNZ1O706eWxs/tUkaJEFZXK8M4DD5QW3YA4496qfYdE0W+2XNlqmoTIoIkeBpkyfQAYrFZhTask3LsfRQx9qaujnrZZb6Yw2FvJdP0/dr8o+rngfnXR2Hg5pMSatMCp5+zQE7f+BP1P0GKt3nii1Xwpe6nYblEB8mNJY9v7zIGNvpz0qRr7U92kTCWxkSQbb6JZFXaSM7gS38Pp/OuKtisVUXurk6a7nNUxTm7NmnDaTaayzaLdPp8qAYjTmB8dnj6H6jDe9dRb3UHjjwrqWm3mbO52mC8RGz5TdVdScZU43An0IPIrno7iGbf5U0chX72xwxBPrjpVWWF31q3t4ZWj/taCfSpmHo0btG3/AWH5EivIjF1pqM3aS1T6r+vM5a1NcvMjelu/E/ivRb7SWh069tlkRrXW5RJbhiMEPHGhJLKwyHBCntxWvqepXHhnwtCZrj7fqOEt4XkGz7ROehIHQDknHYetO8M6tDcWEOmTKtrqdnEkVxZsQGUqoG5R/Eh6hhxg9iKwfF0zTeMtNtWJ8u2spblBjguziPP1C5/Opr4mtjMQqdde7C79bf5+WhzQiuhm29qIZZ5pHM11ctvuLh/vSt/RR0C9AOlYes+IrnRvEWm280EZ067ypmAJcPnH4AHB+lautSSw6DqMsDMsqW8jIU6ggHGK5DS7DU9Q0iy1C+8WXFpLLu2RyhQQd2Pl3MPQV14Wmqidas01tbX8LHXN8toRRua7qWp6drujpbK0llcSFJ0SPceCOc+mCD+Bqr4t1/UbC7s9N0VRLfy7pGUIH+QA9AemeTn2pv9iajg/wDFc3QHflef/H6rJ4Tlj1F9QTxjMt267GmG3cR6Z39OOldFNYVOLk07J9Hr66CbqPb8zsLT7T9jh+2GIXOweZ5WdgbvjJq54WvRoviQ6ZnbZanvlhTHEdyoywHoHXn6qcda4jQjqtp42vNMvNSury3itt6vKMKWO09PxIrf1yRrbT476L/XWdxBcRf7wkAx+IJH41x1aCjU9lJpxmunnsN+/C/VEXxL0nXxrb63I6rpMUKwRzQAM0Azkl1IyMseWGRjGa3fhEYl8O6lBlmvI79/tDP95gVXYSR2x0/H1rt9TW3bSr5boA25glEu7pt2nOfwryf4Z2F5FrenXVtIcPZD7eh6eWV/d7s/xbhx3I3dqdKtLF5bOlLTk/E4HFRmmjr/AB3ceZcaHpfVZrhrmVeuVhXIH/fTKfwrMGc9eR/n8af4ldpviFsy2220tAB2BeVif0QVH+X41x8vJSpx8r/eehQ2bOH13Vd/jezhjjvprfT4y9wlihYl25CnB6cLnPvUGo+IY5fGmjXf9m6oohjlBja1IkfIPKrnkc1vrYy+GxM+laZc6nLeTNJO7zqrjgYBJHPU/rWDqOp6vJ4z0aaTw/IlxHFL5dv9qQmQEHOGHAxXv4d05tKKulFq90umuhlNSW76nRW/ieK5uIoBpOrRmRggeS0KquTjJOeBzW565rJ07UtVu7ryr3QpbOHYT5puFcZHQYFa/t39q8TExjFpRjb53/I6YXepR1GQ2s2mXycva6jbuOcZBcIR+IevSNT0uy1fT5tPv7dJ7aUbWRxn8R6HuD2OK8y1oNJZ28Sj55b22RfqZl/wr0jXNZt9Ds/tM6NK8kyw28MY+aeVjhUHYEnueBWFeNWUaKp/Fd2/A5a1udh4FkXVNDmjv4orq+066l0+a6eNS0/lHCuSRySpXPvmitLwbok+h+H1hvWQ39xNJdXbISQZZGLEA98ZAz3xmivv4Rlyrm3OBs6OiiitQCiiigApCM0tFAGJ4o0L/hI9An037Q1u7skkcoXcFkRw6kr3GVGR3FcNda74mj1RPDbaTHBq0qBzf27ia2iiJI87Zww5BwrdT3xmvUm6Vw9vGD408TTlyz77aLBHQLCGGPbLmvEzyFGOH9tON3HYune9ihaeEPL16z1e+1i81Ge0WQQ/aI4hsLDBIKKDjGfl6ZOag1LxxbJcS2ei2h1S4ibZK4fZbxH0aTnJHooNO8a3/wDocOiwsfN1AnzCrkFIFI3sMdycKPqfSueiiit7dIoUWOKNcKiDhQOw9q+Vpx9tGNWuuZ9FsrfI7KdLmFuL7xDqTl7zWXtUPSDTF8sD6yNlm/SohBeK29Ne1sP/AHjfs36HI/OsVfHPh5gSLuU+62zkfypf+E48P/8APzP/AOAsn+Fdqo4pK0adl2UTZKktzpbPxHrui/NeSf2xZLy58sJdRr3I2/LJgdsA+h7V3dnd29/ZxXlnMssEqB45EPDLjg57fz6ivJbPxdot/ew2dvcyGaZsRq0Drk9epFdB4ZvjoviEaa3Gn6o7NED0hucEkD0VwCcD+Ie9cmKwUpxbcOWa12tdehlOMV70di38QYJtL0ttd0WaWz1cutrvtVHmXKSHbswB8xGdy9wRkVveHYtGtfD8cvh8RyWbAyrJG25pWxnc5PJf1J5qr4k32Gp6R4jkQz2elSO9zbgElUddpmX1ZBk4/ulsc1F4JjgvLG88QxoitrN09wwjQKgjDFIwAO+1ck9SWJNdDcZZbCU6l7S2/Q5vt7HG+HQf+Ec08tkl4Q5LHJJYljn8TVfU9fl0TV7f7ZGi6ZNGQtwCdySjkBvY44q1okZt9Oaxb/WWU8tq/qNjkD9MH8ayPFcq6q0Phm32tc3bK8zEbhBGpyW+vp/9cV00IKWLakrr8vM7W/3Sscbq0OoyeDrImFks8tfTSt0kd5NqqPoCD+dXtQl0k61oxj8K3kMQZ/Mgay2mcbRgAZ+bHWrWp3N2PAWpaTeRkXOnSQw+YFOyRN42MO3T+hqzqsfiMeIvDwmm0wzl5fIKRyBQdozuz149K92M3bWy36+W5zW1Om0JLH7E81lpT6eHfDRSQ+W5IHUj8eKt4DeJvDiB1Qi+aYs3QIkTlj7cHr703Tl1Fbc/2m9s0xbKm3RlULgY+9znNRLp15rZ8Ry2SMzWWntZwoPvPNIA0ij32BV+rV89BJ15Sk9F599N2dNWVqaOu0q3/wCEi1ODxLdoPs8IddKiK4Plt8pmY9cv/CvRV56k1meMIzF4w0qdvuTWU8Cn/bV0f+WfyNdbo9/ZanpFtd6eV+yOgCKBjZjjYR2K4xjtis7xbo82s6N/omPt9q4ubTPRnAIKH2YEqfrXmQxDWM5Jqy1ivI5o6WZyc08drA888ixxxrueRjgKPWsHU7vwjrBi/tG/sLjyt2zdc4xnGehHoK2IpLbV9NDNHvhnUh4pBz1wysPUEYx6ioB4f0UDH9kWP/gOn+FehRlTotqbakux2y5pK6tY4fxEvhCw09H0q1026uJJBHzcORGDn5iA3Ipmm+GvCcP73UvEFpPKc5jhmVI1PoO5qx40Xw8tvaW+nx6f9qF6qyJAihgoyCGwOmccGu1bw/ooYj+ybHqf+XdfWvXqYlUqEbuSv6XOZU+ab0QtrrOl303kWmo288mN3lxSBuB1PFPuYPt2r6JpoTcLm/RnGD/q48yN/wCgj86S20nTbOcTWthbwy4Kh4owpweo4rV8HWb6trs2vMv+hWqva2ZHSVyQJZB/sjG0evzV4/PThzVoXsl179Dao2oWe5B8Ttb1CFYNESAwWd8n767Lf60A/NCvHykjqT2zgda1vhtBbDwdBex4NzdszXLbcfvFYps+igAAfj3p3xKNsvgDUvtGN/yfZsdfP3DZt9+PyzXK+GbvVdO16ystIKSw3z+bdWkoykSgLvmVhyvYEchiaqlT+tZXaC5Wnd9mcF7T1NXxIqw+P5GbANzpsZQ5+9skcN+W4fnUQ/nW9430ye50yDVLKMyXemuZhEBkyxEYkQe+PmHuBXPQTxXUCTwSCSKRdyOOhB71yxl7SjCa6aP5HdQlpymEfFS4/wCQBrZ9xacH8c1i3urT3PirS9Tj0LVxBaxyJIDaEEkggYGfeu746jvRn3/Wuyli6VN3jT/FlunJ9TnR4rGf+QBrh/7c/wD69bdpc/a7KK48qSISLu8uUYZf94dqn+ufxqtPcS+dFZ2cJuL+4/1MAOM9izH+FB3b8BzWMnCrpThZ+tx35dZMksrdtT8Y6TZpuKWcn2+4OOFCgiMfUscj/dNdh4t8hfB2rtcWiXcMdrI7QO23cAM9exGMg+opfDWgLoNhIHlE95cv5t1cAYEj46D0VRwo9KzviBeQx+Ho9Nk1BbFtVuY7MzNIqhY2P70ktxjZu/MVyxmsRjaVOlqo/wBNnHN31O58NpNF4Z0uO5ujczrZxCSY5zI2wZbn1ork7TwpbX8Am/4SjxBexdI3h1QogHoPJCr6fT2or9C50jm9mz0KiiitCAooooAKKKKAGscCuH0+6j1PW9V1Wz2vp1z5SwygY81owys6+q8gA99pxxg1c+IVy8fh2CxWQxpqd9BYyyA4KxyP8/PbKgr/AMCqaKOOCBYokWOJFCIijAVRwAB7AV8vxLjFTpKhb4jWktbnnd9OdQ8Yaxdk5S2KWEWRyAg3Sfm7fpQ3+rb1wen0qCIFNZ1+FuGTVJzyezbWH6Gp3/1bZ6bT/I15UlarGPRWsejTS9mcT4V1G80/wfZm00q41DfPMG8l8bMMMZ+uf0qDS/FWp3PiLVZoNHvrhQEQ2yz/AOoI4Oe3JFR6FqN9b+CrKy0y2ke9vJ5Uim2/JEN3LE+oHSksfC4XVdZ02xuZIbi1jtZIJlY8ygZy3qCSfpX0Lp0uaq6iSv6/fuc2vu8pp6hdT3viTwpPcWctpI00wMMjAsMAc5roNaiaTRbp42KTQJ9ohcdVkj+dWH4rXN3Mt/NrnhCTVLdYLvzJRIikHoBzx0z1xXT6vOttol9MwyEgfgDqSMAfmRXm4lcs6Kj+GvU2htK53k2q2kng1tXviqWktj9olDHjDR5I/HOB+Vc54Xa+8CeGtPsPEdvKli0ayQ36xlkg3gM0U4HMZViQG+6R3ByK2U8NxXfgrTdFvZHWS2gg2yx4DRzRqNrjPBwR0IweaLm+1LxN8NPE+mTqG1qyimtJxEuPOYLuVlXnG9Spx2JIqMrwuGxVOth5PW9/Ts0cU200zA8V2Z0fxCNV/wCYfqW2KdsZEVwBhWPoHXCk+oHrWfBptna311exQhbi5IMsmeTjt7D6V6Baz6d4g8PxzqYbqwu4BuBwUZSOVbnt0IPQjFcnceD9T0/95oN5Dd2WMpaXkhDIvYRzDOR2AYcetcEK906U3yyWmuzS7vudVOokve2MDxFpUmtaHPYRSJE8jIwZwccMD259qrN4P0qSSKR3vmeP7jNeyEr/ALp7VqvLqtuSlz4Z1lJOeIrdZl/BkbFMaTWHhkkh8PXkKICzz6gyW0UYHViSxOB7D/CuqnPERgoQlZeq6+dzRypXuyoLa08O201yj3UzPtRYpZ2kMj5+VVB7knH516H4V0ZtD0KOCcL9tndri7ZejTMctg+gGFHsKwtE0fStMs08VaxrFvfNGhdLmNv9FgU9fKA6ntu+8TwPStrTtB1bxQZdUvNU1XRrSXCWtlbMkbmED78u5SVZjyAMFVAHUmj6rWx16NN7fFJ3+5HPUqr5GI+h/wBoeMdf1DS72902GxsgtxJYMFE9380nzIVZWIQrnjOSPeul8OXk2o+F9JvbiQPPcWcMsjdNzFASfzrpdH0Wx0LTU0/T4BFbqS2CxZnYnLMzHliT1Jrh1iuvAO6xuYbi58PAlrS8giaRrRSc+VKq5O0Z+VwDxgHHFd2bZVKWEjGkuaUevVmEJ66lHxD4ZurW8n1bRIzN5zmS708sFEjY5kjz0fjlejexrFs7621FG+zyb3Q4kjIIeM+jKeQfY/rXX2njDSry9t4ES9hhuSUt7u4tXhglcDOxWcAliORxg4OD2qxq3hjRNclWXUdOilnT7swykg9t6kGvBdapSShi4NO2jtr81/wx1U6jjtqjz8aBpK6i9+dPiN277zIyksG9cE4H5VflljgiMs8iRITgu7BRn6ng1vHwJoQzBFPqMQYFjGmpS/MO/BJOPcVas/BHhyzm83+zluZSNoe8ka4IHoN5IH4VVTGUJfFKUu2n/BNFWtsjk7Cxu/FbmGyLQ6VnbcX/ACDIvdIfXPQv0HOMmvR7W1gsrWG1tYEhhiUIkUa4CqOwFZXiPWBo+mGO1Cy6ncL5NhaDBaWUjC4X+6OpPQAdaIvAuuyW0Vnd+NL2WzMYW4VbaNZnOOQsw5UE55xuweveuijgMRmVNOHuQT2f5+ZzTq66nmnjvXodd8VPaW0gkt9KTZkN8pnYncw9duNoPqGrU8IXUNl41tBOUVb3TzbxE9PMV1faD6sCeO5FN+KGgWug65oP2C3S3s5LB7OONTwpjbeM+pIduTyeTWWmlT6/qmhaTamHzJXabMrOFURxE5yhDAgkEEEc4r6V4CCoLCx0VrHLze9c9nzz15H5/wD6643VfBcsNzLfeHZYoDIxeawmJFvI395COY29cDB7gVnXGl+PvDEJm1bW7ibR0YGa508R3E1vGOrFZY9zKOpwWIGTzzWzBr1zo6k6pI2qaW/z22t2EHmIVIBCzJGDsYAj5gNpGOh4r5x5Lj8EnOm1Jdlrdelv+CdCqq5ytzqMmlgjWdOvdOYdWkhMkRPtImR/Kq6+JtGcgRXhkY9EigkZj+AWuwu/F91f2U7+FrKS5aGNppry8gkhtoUUEkHcAzMQMAKO+TiotP8AiLp7QRDWLW80u6kgS4EbQvMjI4+VleMHr7gHIIoeHrezVSVB69E/0s2bLFNaXMa00zxDraD7LYDTLWQf8fd9gSY/vLCOc+m4iu10Tw/YaDCwthJLcS/666nbdNMQO59PQDgelUYU1Xxs2ywa90fRAQz37IYrm5P92JWHyJ6uw56AYyasvo3jyzYwW19oepRZ4ubxJYJcf7Sx5Vseoxn0Fa1Mrx9aiuVKKf2evzf6GUqt3qyLWdS1Ya5Y6ToUVlLdPE9zcfaywRYhhV5UEgljxwfumrGl6Ddtfyap4gmtbu8aIwRQwxnyLeIkFlUNyxYgFmPoABis7RtKutA+IFzFf3rXt1qumC4luCAqiSKXaURf4UCyLgdeCSa7PHXIxXuYHLaeDgtFz21YRtLUwJvBPheeQyNodorNyTCDFk+pCYBNFb/0/SivSUirG1RRRW5yBRRRQAUUUUAUNX0uz1rS7jTr+ES2867XU8Ec8EHsQcEEcggEVx2kSX9prWpaHdXov1sEhKXpTbId4YiOQDguAAdwxkMMjNd834V59oQaHXPFkEjf6QNWMhyeSjwxlPwxwPpXhcQwg8FKTjdr8C6fxHOeJrY6Z4vW624ttWjVN2Pu3EYPB/3k/VagfJjbHUqcV3OsaPZ67pktheK3lMQyujYeNgcq6nswPevProXvh6UW2vDEedsepqv7ib03H/lm/qDx6HpXzWGqqvCLj8cene3Y76U0rxZyXhfSvEkGhLHFqMdivmyfuJrPLjnkkn1q/F4f16G/nvo9ZshcTKFkk+w8sB0747V1CnzEDL8wIyCvIP40uOvHT1HSuypj60pOSSV/Jf5GipQSV2cfNpGvt4n0S5vLqO+ggkcs8VuIxECO/POcV1FvZHXfEVlpQG63hZby9PoinMaH/eYdPRTUUd5LqE7WeiwNf3X3cpnyYv8Aakk6AD0GSegFd34c0GPQdPaHf593O/m3VyVwZZD/ACUDgDsMeprPE4uUIRlUS5krJL82uhjNpK0S/qMlxDpt5LbCJrlYXeMSkhC4BI3egzin+AbOKPwna6grzS3OqIt9dTTgB3kdR2HAAACgDgAD61zkniqPWoZdP8OQ3FxqMzNBG0ls6wxjJUyu+NpReehOSNvc132kaemkaPZadG7SJaQJArt1YKoUE/lXp8OYSpSpylVjZvvucdRp7GNefD7wrqF897c6JbtNI26XbuVJD6uikKx9yDWe/g7VNIupR4WvbC10+VvMNhd2zPHC/cxFWXap4JXkA5I64rodQ8TaDpA/4mOs2FpzjE1yinPpgmsk/EXw1KD9gurjUmyQF0+zln3fQquP1r6GrQpVY8tRXRCuYupDxL4XgW9v9R0fUYZnEZhlZbDY/O1Y3ZmD5APysc8cHtXK67JqniKK7h1kpZW9nqVnbmxtX8wOZHiId5P4wFk4UADPPOBXX65rUfijRZtPn8F+IpYZQGV2jhheNhyrrvkyGB5Bx7e1ebpBqGn+HPEEGoRxaTfQ6jp8vmxhFWMFowspVWKqflLEZxmvNq4DDUZxq04JO6/qwpynbU9Ls7fwJc/ESews9Hgk1q2U3UsyW/7qOQMuTn7vm5ZTkDPPXOa7wV5J4V0LW0iuNU0bU7fT7a8VEt/tViZ5vIUsVckuoBkZmkORklgTXRrp/jBAQfGaODzmTSItw9hhwMfXn3r04yTV7WKUJNbHcmk49a801XXPEPhpVN74y0SSX+G2udMcSSfRYpC35LUeh/EbXrjU9NttX0a0tob28+zLMkrq5BVyreWQduSo6nPPSq5o9x+znvY9D1PTLHWdOm0/ULaO5tpV2vE44PPB9iDyCORjIr5q8X/EbUfD/iG70nwvq+o/YrWR4WN/5cxDgkEIzKW2gjA3EnivqEDNcZrXwu8GavPcX13oMJupC0jyRyPHubk5IUgE55PrU1KNKqrVIp+quRc8rmbSNPs/C/iHXNW1W3nvLOWWbUY3Z5zL5aFEBxgLkthcbTnn1rm9V+LGrPdAafr+pNbglSZLK3idhgYPG7nP6V3mnaPpes6L8OoNTs4rizc+S8b5wS1u5HTH8SA/hXZHwv8ADK21+PRn0jRRqk0e9LVogWKgZ6HgHAJ98VwYSjRrU71IptNpXS01FGTseF+HfiinhvWr3WE0l76/ntlhWe8uSXD5JZicZOfl+UYwBWjJ8aviLrLFdNt4YzzkWViZD/49ur6PtdA0azjEdrpNjBGDuCx2yKoPrwOtaARUGFUAewxXpRikrIZ8m6rrvxL8QvaJq+m6neCCXzIU/swp820g/dQE5BNNt/HHizwtrkd++iRWt1DbmBI7y2lXCMVycFh1KgZr2rxZqiL46XSNb13UNO0uW1jltxayeTFIxZldZZVG5OduOQOcZzW5p3hjQdKZZLPSbSOUHcJ2j3yk+vmNlieeuaTaTvYqMLnklr8QPjDrIQ2WiMEJz8unEI4OeCXPT3/Ws/w38LPiNpF61/YX1rpE5xuxdH5xnO0hAQRx0NfQR5+9z9aCBjB9Kn2jNVSXU8r13xd47PhbWrW9sdH8q0WWxvrqFpWYkxD50TjA+dRnsTnGBWpoNxryeIr6bRbbTJEj0+wimS7meM52u4CFFIx83OR24qx4y0e+srTV9U0mFLiG7tpBqNk7AbiImHnRk8bgANy/xADvWJpOsS6XPqNtYtG2pahb6ZDZZGV3GBsyN6hFUsfXCjvXE5zVa9TZX+4wcbS1O1fXvHFuxZ/DOlXKDHyW+qFXIPHG+MDjrzinp4+mswp1vwtrdgpzumihW6iQdyTEWIH1FZfgGKT7Lq12L65u7Se82W8txM0hl8tQkkgyeNzhjgccDAxXX4x7H1711xqXV0bKmmrnP6gr+Kb3SvE3hDUNNu3skngljmdgsqSBTsJUEowKg4I781naT4r1/UtIh1JPCazW8ucLaaihkBDFSCsipgggg80eMvsnhuFfF1qwtL63uIvO8t9n2+LdhoWHR22kkEgkFeoGau+EV+zyeI7H+C21q42Ln7qyBJcfnIat2auEE1Kw8eKZs4k8LeIlcdQLNG/UOQaK6HaD2H1NFQmjVRfc26KKK3OQKKKKACiiigBCM1xnizRdQtZbnxJoMsS3sVqVuLSdSYruNNzKDtIKuMsA3vg8V2lMYBlIIyDwRWdSlCrFwmrpjTseaJP4z1HRo9StP7FjDW6XMMUfmzNc5UMEy20R56Z5PNbWnX9jr2jxXkG2W2uE5SRQceqMPUHII9qr+Cv3PhhNPLlzptxcWGW6kRSsq/8Aju2nXfhO1mvp7yyv9Q0ua4O6f7DMFWVv7zIysNx6bgAa+fx2R0akEqHuSX9anRHa5kXvgvwZ9shgltYbOadt8cEF20HmkddqBgD17CrK+BfDiyBpLOWZRgLHPdTSR8H+6zkH8c1yHiyGHTLXXdMfQ7aWSaBngvL28drq52rkSxyOu3KHrGDuGCQOa0ILu9nSWPV/FNz/AGXHY2s8jQ2ix3E/mlwse9eSTtA+UBiScY5NcNTK8SnGEK7v1vf8Be0SdjbuPF9jp12bS2065uLC3byZLiyQNHFIOqBBy20YyVB2k+tMj1oeNb1tE8OXUkcJjD3+oeW0bQxEkbIgwBMjYI3YwvXk8VUmv7O90+GKx02Wwgs5JbdYJI1AUKQONpIx685yGB5FcRdfE+48B+NtQ8rT4b9J7eBHEkpVk2hjhTz3cnkV3YbJsKq6k02156M2qU0qKmnufQ1jY2+m2NvZWcSw28CCOONc4VQMAVHq2nxarpF3YToWiuImjYA4zke1cr8P/iZpnj9LhLa1uLS7tgGlhkG4YPGVYcHn1wfau2JyPxr6M4TxvwX4XvLXw1peq6Ldab5lxbI8sN/pkZO7ow86MK/UHru+tdONZ8U2bbLzwoLlB/y102/jYH/gEgQil8CDy/CcNsxAe2ubq3YA9ClxIK6TjPTmsm9TpjHQ5v8A4Si5QlZ/CXiCNv8AZt4pB+ayHFcf4ostd1fUb6ax8IahtvraESR3DQYM8MoaNziQ8FMqc+gGOteqYA9h2owBx09PWoaTWqBx5tzmv7U8W3n/AB6+GbWyBGQ9/qKkgH/YiVv5isfXLDxBiIan4kmMcgOYdNi+ypx2LZLt+YrveMZrB8UKrWMLDBYS4z35BqKrfI7G+HivaJPY4uz02z0/JtbZI3b70mCXb6sck/iaViB4g8Mndgf2vDzx3SQd6kuLmC0jL3M0cKDqZGCj9aw21uwvtfsIEvrazbT7qC9klvt6ZwSQsceN8hIPYAe/SuPDqcqibPQxUqcKTitD6BHA5oJHNcl/wnMV0SNJ0LWdRT+GZLYQxH/gUrJ+eKwLrxH4rbxasEwGjQzwZ0+3uFinjndSfMEhU7gxBUgK3QHrzXp1asacXKR8+00tTmvtw0Hwf4eu3illOm61IiwqvzuVe4RVH6Ct/wAMaPIfGlkl2RPeWsEmpalcbc77mYGNFB7AL5oUdlA9TXNPPcL4bvGu7Q/aLLxOs0lrC4P3p1cKpOMgmTgn8e9dbpGgeLbOW81BddsrO6v5RNPA2nibywFCrF5m9dwUDjAHJY85ry8Im6js/dTb/wAiIRcnoeljFKTxXCtZeNmJYeLrFc/wjRhgfTMufzpAnj21y0OuaLfkkfu7rT3h/Jkc4/EGvXUkbckibxRFHF428PTvGjRXsV1p0yuMq4KCVQQeCMxMPxqBfC0mnLjw9q91psY6WrAXFsPoj8oPZGFZHibxFrAt9Nm1nw1c2UljqMNyt1aSLdW+wEpIWIAeMbHc5K9hzXZ2d3bX9rHdWdzFcW8i5jlicMrD1BFRN9TSmuhiC98WWbYuNFsb9ATmSwvDE5467JRgfTfSf8JhaW4xqWmaxp7AfMJdPkkQH0Dxhgfzro+PSgZHQkfQ1F+5paxymoeL/DGoaVfWL6zDbSXFvJFtuleBsshA4kC8815dY6lpd9rsMs+r2llBNo9nDc3xuUV4U2fvYoxnJkYgLnHygt7CveJoormIxXEayxnqkihgfwOaiisbS3IMNpbxkDgpCq/yFTKEW1dESpuTOYh8d+FrK1jtNM+1XEMCCKOOxsJnRVAwADtAxjHeqdx421i7G3StCW1Q9LjUphke/lISfwLCrPiOLy9XZsYDqGH8j/KsntXLUxMk2kj06ODhKKk2Y2r2NxqktmNTv5b+8u722t42m+WOINKu7y4xwvyg88nHeu/0n9x4+8Y2oztaS0ugCOheEqf/AEXXNaVF9r8feHLdk3JE892xI4+SLav6yA10Mt/ax/F+6s4biOSS50dDNGjgmN4pTjcB0JWX8hXVQu6d2cWJ5Y1konTiikzg9RRTuTZ9DbooorpOMKKKKACiiigBKxta8T6L4faKPU7+OGab/VQgM8sn+6igs34Ctk1xXjyys7y98Lx6hax3Fs+qeW4fBGWglCgjuC2KQJGHp+oawmv6vd6J4ZvptM1KRblDelbMRzhQjnDEsVYKrfdznPFbHl+LblSTd6Np4/uJBLcn8WLIP0qD/hAPDcbO9na3Fg7A/NY3k0OCe4Cvj9MU9fC13BxaeLtfiX0kmim/WRCfwzism0zoimkR3vhbUtZs3tNV8RvPBICHih0+BFORjgsHK8cZ6+lcHoOmXWr6hoaWlwYZDoUSm5Mn+p8uRo2dEx80uGKq3RdxPtXoKeGtSjA2eMdbzzkuls36GKs+x+H406aGW18TazGYkkjXb5AO13DsAfK4ywB9u1ZVIc7T7Eyhdpl6LwD4TjREGgWjhABl1Lk+7Enk+pPU9e9Nu/DvgbTYAl9pOg2yDn/SIok9RnLdalHhCyk5vNS1q864E2pzAf8AfKFRXJ3XhvSNL1S4SDTLVCHyGMYdiOo+ZsmlVqqmrnTRouq+UW7f4aBn/svSI7653cLpCSR8/wDXVCqLjPXd3rpfhhd311Drkcy3MVnb3iw21vc3RuXi/dKzjzDyQSwODnGSAa57nG0dOgArrPhhBjw1d3vGL7UbmYEdwH8sfpGKMPXdST0Hi8NGjFO92yaTwM8V1d3WmeJdZsHubh7h4kkjkhDucthGQ9TWDbW/i99c1bTP+Erg3WXk4eTSYyHWRM7vlcYOVYenAr03AFcZIfI+Jt/GTgXekwSL7mOWRT/6MWuqS0ucUHrYrR6V4rV8v4qtGHcDR1HHsfMp50vxQOE8UW+3/b0hCT9cSAfpXQClrG50cqOd/sTxBIcz+L7hB6WunwR/qwY1meIfC8H9kk3Oqa1dkOMifUH2nPqqbRj8K7WsjxFn+x5cAY3Ln86io/cZpRiudHld54YtZNQ0mDT1gtfNuRCyNH8smVZsM6/OM7QMg967/R9S0vw+I9NvNJGgSyNtDtgwTv6rOPvE+j4b2rmL6b7LHb3R48i7t5d390CVcn8s/hXp08ENxDJbzxRyxOCrxugZGHoQeDWeGleBti4WqaEmcgNnOehNZ2taLa69pclldBlBYSRzR8PDIOVkQ9mB/PkHg1mnwZY2xLaLe3+ik87LCfERP/XJwy/kBTDonilvl/4TMhcEZXSYN5+pJI/St7XOTdWscNqlvq+nReL7XVJre4uhBZais1shUOqNgsVPRsQ5Izgdq9e3rJ86EFW5UjuOtcZfeArzUbqW5ufFt/JJJaGzcmztsNETkqRsxjOe2auxeDpPJjS68U+IZwihcLeLCD/37UH8yayp01CTfRmcIOLZ0zHYm9/lX1PArA1Pxt4e0x/IfUUubo/dtbIefKT6bUzj8cVzniHwZoltNBI9tJds6sGe9uJJ2OP99j61Vt7W3tItlrbxQIRjbFGFGPwqKldQfLbU9GlhZTipN6Fm98S+IdYEkdpGNEtG43nEl2w9Rj5I/wDx4j61W8G+KrDw/Z3em30GoRwvqdyttOls80cmMFlyuSWGCTx6nPWpRjOM81FoANrpmhamVKRJ4ou4pW2jI80SxKc9huKg/Wnh6kqjdycXSjSilHc7a08VaDezeRDqtus+ceRMxhk/74fB/StZXR87GVvowNQXdjZ6lbmG/tILqJhkpPErj8jWN/wgnhIsWHhvTlJxysIB/AjGK3OXU6IBj0U/lUNzdW9nCZrq4hgiHV5ZAi/mTWEfAXhUsG/sO3Ug7vkZ1BP4Nz+NWLbwf4as5jNDoVgJMg7mhDkfTdnH4UdQ1Oa8T+KtAnktvsuopdEBgfsqPN6YGUBFc+2s3c81tBYaPdM9zcR28Ul2PIj3McAnOWx34XoCe1d54pfZHaRL8qjccDgcYHb61geHLYX/AMRNMiIBSwtpr1xn+M4iTP8A305rk5IzrWO9VJ08NzJ2Or8J+DbjRr6bVdTvY7rUJYRAiwRlIoI87iq5JLEnqxxnA4FY0vwrksPGN34q0DXHtr+5MjSRXsAnibeclc5VlH45H04r0oUteioqKsjx5Tcnds4jb47j+U6ToMp/vpqM0YP4GI4ort6KfKh88gooopkBRRRQAUUUUAFcl8RIpT4QlvLeJ5J9Pube9RUUsf3cqs3A5+7urraaRSYHMWOt6RqgZtN1Syu1HeC4Rz174NXjx1GPrXJ3vhvRZ/iHqVvqGkWN0l7Yw3UXnW6Nho2aNwOMjhoz+NW18HWVvxpmo6vpqZ/1drfN5Y9gj7gPwrJpI6YybR0Wc0mRWCNB1ZB+78W6mfaW3tn/AF8sUN4dvZMeb4q1sgHOImgi/wDQY6kq5vDngVxfidlg1V5J2WNPLU7nYKP1rVPhKykTZcahrNwhGGWXVZ8MPQgMM1yur+F9BstXIg0u3+VFxvBc9+fmJyfesMRbl1OrBuXtNDFvfFVjbwSSWIbUZI8ZFr8yKScDc/Qcke/PSvXvBmi3Hh7wjp2l3TI1zBGfNaMnbvZizYz7sea8t1SNZbW2swuDcXtrAij1M6du/ANe3r0q8Gly3RnmMpc6Uha47xAFtviD4cn6G5tby1Jx14jkA/8AHGrsq5Hx3m1i0PVui2OqwGQ8cJLmBv8A0aK65bHnx3RqdaWkHBwe1LXOdYVieJ5CumIoON0oB/In/Ctvv/SuZ8VSgtawgkkZY/oKyrO0Gb4eN6iRyWp25u9IvbYdZbeRB9SpxXb+FfEFj4i0GyurW8gnmaCMzokgZ0faMhh1BzmuJ1BzHpd5IF3FIJGxj0U1yfwPi0jVzrGk6np1pcyqEuoZJI8ybfusN3XH3ePc1nhE+VtmuPklOKPftrf3W/I0c+n41zy+CdAjP7m2uIOc/wCj31xH/KSlTwbpcbBluNW3AY3f2vc569fv11WRxXZvg8ZpR8x+UE/SuebwlGx+XXfEKLn7o1Rz+pBP60xvBWmzDF3fazdgDA8/Vrg4/wC+WFFkF2R+Mruzs7S3e6ureDDn/Wyqpxj3PtXDr4htrjP9m291qDZwWt4T5YP++2B+Rrr9V8J6Dpmm+daaVarMJFJmkXzJW+rvlj+dZHXGc8CuDEcqlqephOdw3MG7Grz6fc3F3crpttFE0hhtWDykAE8yHhen8I/Gut1TRo9B+BEUVvAI5reG0vZeefNWSOR2J9eDmub8SEr4V1UjGfssg6eoxXqHjGzN18ONbtUB3tpkoUHrkRkj+VdODd4tnFmOkooukgliMYJJGKKp6VdLf6PYXiHKz20UoPsyg/1/lVytnuYrYKQ9KWkJwDS2Gcn4ok3ahFHnIWPP0yT/AIUz4bxGbxH4mvSMogtrRT7qjO36yCqmrzLcavcOp+XftB7ccf0q18Ltc0JfDksjavYJeX15PcyQPcoJFBfYuVzn7qL+dY4ZXqyZvi3y0IxPShS0xHRlDKwK9iDxT67zywooooAKKKKACiiigAooooAKQ9KWigDi/GKmy8R+FtXBUKLt9PlB/uzrx+Ton51sg8e9QeOdObU/BeqQxEi4jhNxbso5WWM+YhH/AAJRTNMv49V0mz1GIYju4I51HoGUNj9ayn3N6T6FuiikrM1DtXBanKbjVLl85HmFQfYcf0rtb25S0s5ZnP3VOM9z2rgB9ea5MVLZHoYGOrkMs4xdeM/DNqwyrXrzkf8AXOF2B/PFexDNeEz+LNJ8IeNdH1HVhOYFtrlR5ChijMUAJGRxhWr0/wAPfETwp4ndY9M1iB52Ut5EmY5MDr8rYz+FdmFVqSPOxzvWZ1NZHibRf+Eg8OX2l+aInnj/AHchGQjghkb3wwBrXBB6UtdByHEbPHsYd5NL8PTEDJWK/mQu3fGYsD8fzpraj4sU4/4Qpm9Suqw4/UA13GKMVPKiudnEqPHN0pKaRotkp4xc38krD8EjA/Wql14K8T6vcfaL/wAQ2FqQAojs9O38D/akc9fpXoIFLSdOL3RSqzTumcCnwq0aeJk1e+1XU9y4YTXZjT8Ej2gVXuPDGj+EvFXhltF02Cxhn+02kxjHMmYt67mPLHMZxk969FNcn8QkaLwq2pxgmXSriG/UjsI3G/8ANC4/GnypKyFzybvJmkKWkVkYbo2DKeVI7jqKWsDpCjtRRQBk+IwDo0mf764+ua43t1rsvEWf7Fm4z8y/hyK4ztXn4n4j1MF8BleJyB4W1LPeHHX1YV7hNCk9s8MnKOhRvcEYrw/xGnmaBcRAqGd4UXcMgsZUAr3Tpx/OuzBfAzhzN/vEcJ8PpXk+H2iiT78MH2d/9lo2KEH3G2ulqhfeCNMmu5NQ0tpNI1JzuN1ZEKHP/TSM/JJnvuGffvVL/hH/ABpAzeV4m026Q5wt1pWCv4pIM/lXQ4XZxxqJI26qajdCy0+aY8kLhR7npWedH8ckf8hvQhn00yU4/Oakl8E6rqqbNb8VXckeciLT7eO1Tp3J3t+RFTKnJqyLjWipK5wHiDUYNK0O8nuJVjPkuIwzAF2KkADnk5rw7SdC1jxDci30nTLi8kHBEMRYD/ePQdepNfWQ+FPgtpYpp9FW5lj/AOWlzPJIzf72WO78a6y0srWxgEFpbQ28S9EijCqPwFFCj7JBicT7Zp2tY8q+DvgHxT4TlubjW7wxW0kQEenpcb1D55ZgBgHHoe/NeugYoAxS1ucwUUUUAFFFFABRRRQAUUUUAFFFFADGGQQeneuF8JJ/ZtreeHH4k0idoUGclrdiXhb/AL5O36qa7w1zuseHJ7zVRqmnapJp120AgkKwJKkqhiV3Kw6gk8g9CamSuioS5WWR3pDx9azI9B8Qhf33iiMnOT5WmRrx0wMscfrUn/CM6s29G8V3gB6NHZ2ysPxMZ/lWfIzb2qMPxHfi4nW0iyyxHL4/ven4Vy93qmnWBIvL+1t267ZZlU/lnNdtH8LtDdi2oXer6ix5YXOoSBSfXCbR+lbml+E/D2jBP7N0WxtmQnEiQLv/AO+jyfzrneDc3eTOuOPVOPLCJ82eLND13xtrtvN4f0m+vbNbcLHOtuyRsdxJIdgARyOc103g79n/AFJri3vvEl5FapHIsn2OECR2wQcM3Rc+2a+hgg6YHHFOHpXZCKjFRR59SbnJyYigg806iiqICiiigAooooAKrX1pDf2FxZXC7obiNopF9VYEEfkas01unPegDhvBVxPJ4YgtLuTzLvTpJNPnbrl4WKZ/FQp/GuhrjLDWrTT/AIo+JdAZJvOu5oLuMqoKDMKK2cnIJI7Cu28h8E5WsJLU6YSVhlFPELkZytAgkPGV/M1Ni7oxfEZxo7jOMuvHrzXG9q6Hx1rFto2jr9pWVg8ij90oPv3I9K870zxT/wAJDrkeiaJaf6bKMh71vLiHGf4AxP0/WuOtSlOeh6GGrQp07yZH8QJjB4Lu3Ryr+ZFtZTgg7wQQe3SuD8PfEvxvpd3FFY6xeXW47Vt5wbgMT2AOT+Rr3yL4UwakiL4o1a41ECQSfZbcfZ7ccH5SBlm+pOa6fw34J8O+EYimj6ZFbu2d0xy8rexc849uld2HpunDlZ5uLrxrT5ojPBF34mvvD0Vz4qtbW1vpDuWGBWBVO28EnDd8A8cZ54rpaQDmnVucolGKWigBKKCMjB70KoUYFAC0UUUAFFFF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9168" name="Picture 16"/>
          <p:cNvPicPr>
            <a:picLocks noChangeAspect="1" noChangeArrowheads="1"/>
          </p:cNvPicPr>
          <p:nvPr/>
        </p:nvPicPr>
        <p:blipFill>
          <a:blip r:embed="rId6" cstate="print"/>
          <a:srcRect/>
          <a:stretch>
            <a:fillRect/>
          </a:stretch>
        </p:blipFill>
        <p:spPr bwMode="auto">
          <a:xfrm>
            <a:off x="6571507" y="421296"/>
            <a:ext cx="5280415" cy="1865364"/>
          </a:xfrm>
          <a:prstGeom prst="rect">
            <a:avLst/>
          </a:prstGeom>
          <a:noFill/>
          <a:ln w="9525">
            <a:noFill/>
            <a:miter lim="800000"/>
            <a:headEnd/>
            <a:tailEnd/>
          </a:ln>
        </p:spPr>
      </p:pic>
      <p:sp>
        <p:nvSpPr>
          <p:cNvPr id="19" name="Rectangle 6"/>
          <p:cNvSpPr txBox="1">
            <a:spLocks noChangeArrowheads="1"/>
          </p:cNvSpPr>
          <p:nvPr/>
        </p:nvSpPr>
        <p:spPr>
          <a:xfrm>
            <a:off x="365901" y="2346022"/>
            <a:ext cx="6444332" cy="4511978"/>
          </a:xfrm>
          <a:prstGeom prst="rect">
            <a:avLst/>
          </a:prstGeom>
        </p:spPr>
        <p:txBody>
          <a:bodyPr/>
          <a:lstStyle/>
          <a:p>
            <a:pPr marL="342900" marR="0" lvl="0" indent="-342900" algn="l" defTabSz="914400" rtl="0" eaLnBrk="1" fontAlgn="auto" latinLnBrk="0" hangingPunct="1">
              <a:lnSpc>
                <a:spcPct val="200000"/>
              </a:lnSpc>
              <a:spcBef>
                <a:spcPct val="20000"/>
              </a:spcBef>
              <a:spcAft>
                <a:spcPts val="0"/>
              </a:spcAft>
              <a:buClrTx/>
              <a:buSzTx/>
              <a:buFont typeface="Arial" pitchFamily="34" charset="0"/>
              <a:buChar char="•"/>
              <a:tabLst/>
              <a:defRPr/>
            </a:pPr>
            <a:r>
              <a:rPr lang="zh-CN" altLang="en-US" b="1" spc="120" dirty="0">
                <a:solidFill>
                  <a:srgbClr val="FF0000"/>
                </a:solidFill>
                <a:effectLst>
                  <a:outerShdw blurRad="38100" dist="38100" dir="2700000" algn="tl">
                    <a:srgbClr val="000000">
                      <a:alpha val="43137"/>
                    </a:srgbClr>
                  </a:outerShdw>
                </a:effectLst>
                <a:latin typeface="黑体" pitchFamily="49" charset="-122"/>
                <a:ea typeface="黑体" pitchFamily="49" charset="-122"/>
              </a:rPr>
              <a:t>政府购买：</a:t>
            </a:r>
            <a:r>
              <a:rPr lang="zh-CN" altLang="en-US" b="1" spc="120" dirty="0">
                <a:solidFill>
                  <a:srgbClr val="002060"/>
                </a:solidFill>
                <a:effectLst>
                  <a:outerShdw blurRad="38100" dist="38100" dir="2700000" algn="tl">
                    <a:srgbClr val="000000">
                      <a:alpha val="43137"/>
                    </a:srgbClr>
                  </a:outerShdw>
                </a:effectLst>
                <a:latin typeface="黑体" pitchFamily="49" charset="-122"/>
                <a:ea typeface="黑体" pitchFamily="49" charset="-122"/>
              </a:rPr>
              <a:t>各级政购买产品和服务的支出，包括政府提供国防、法律与秩序、教育和公共设施等的费用，以及政府向劳务人员支付的薪酬。</a:t>
            </a:r>
            <a:endParaRPr kumimoji="0" lang="en-US" altLang="zh-CN" b="1" i="0" u="none" strike="noStrike" kern="1200" cap="none" spc="120" normalizeH="0" baseline="0" noProof="0" dirty="0">
              <a:ln>
                <a:noFill/>
              </a:ln>
              <a:solidFill>
                <a:srgbClr val="002060"/>
              </a:solidFill>
              <a:effectLst>
                <a:outerShdw blurRad="38100" dist="38100" dir="2700000" algn="tl">
                  <a:srgbClr val="000000">
                    <a:alpha val="43137"/>
                  </a:srgbClr>
                </a:outerShdw>
              </a:effectLst>
              <a:uLnTx/>
              <a:uFillTx/>
              <a:latin typeface="黑体" pitchFamily="49" charset="-122"/>
              <a:ea typeface="黑体" pitchFamily="49" charset="-122"/>
            </a:endParaRPr>
          </a:p>
          <a:p>
            <a:pPr marL="342900" indent="-342900">
              <a:lnSpc>
                <a:spcPct val="200000"/>
              </a:lnSpc>
              <a:spcBef>
                <a:spcPct val="20000"/>
              </a:spcBef>
              <a:buFont typeface="Arial" pitchFamily="34" charset="0"/>
              <a:buChar char="•"/>
            </a:pPr>
            <a:r>
              <a:rPr lang="zh-CN" altLang="en-US" b="1" spc="120" dirty="0">
                <a:solidFill>
                  <a:srgbClr val="FF0000"/>
                </a:solidFill>
                <a:effectLst>
                  <a:outerShdw blurRad="38100" dist="38100" dir="2700000" algn="tl">
                    <a:srgbClr val="000000">
                      <a:alpha val="43137"/>
                    </a:srgbClr>
                  </a:outerShdw>
                </a:effectLst>
                <a:latin typeface="黑体" pitchFamily="49" charset="-122"/>
                <a:ea typeface="黑体" pitchFamily="49" charset="-122"/>
              </a:rPr>
              <a:t>政府的转移支付：</a:t>
            </a:r>
            <a:r>
              <a:rPr lang="zh-CN" altLang="en-US" b="1" spc="120" dirty="0">
                <a:solidFill>
                  <a:srgbClr val="002060"/>
                </a:solidFill>
                <a:effectLst>
                  <a:outerShdw blurRad="38100" dist="38100" dir="2700000" algn="tl">
                    <a:srgbClr val="000000">
                      <a:alpha val="43137"/>
                    </a:srgbClr>
                  </a:outerShdw>
                </a:effectLst>
                <a:latin typeface="黑体" pitchFamily="49" charset="-122"/>
                <a:ea typeface="黑体" pitchFamily="49" charset="-122"/>
              </a:rPr>
              <a:t>指政府的社会福利支出（失业保险金、退休金、抚恤金等）和公债利息支出</a:t>
            </a:r>
            <a:endParaRPr lang="en-US" altLang="zh-CN" b="1" spc="120"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a:p>
            <a:pPr marL="342900" indent="-342900">
              <a:lnSpc>
                <a:spcPct val="200000"/>
              </a:lnSpc>
              <a:spcBef>
                <a:spcPct val="20000"/>
              </a:spcBef>
              <a:buFont typeface="Arial" pitchFamily="34" charset="0"/>
              <a:buChar char="•"/>
            </a:pPr>
            <a:r>
              <a:rPr lang="zh-CN" altLang="en-US" b="1" spc="120" dirty="0">
                <a:solidFill>
                  <a:srgbClr val="FF0000"/>
                </a:solidFill>
                <a:effectLst>
                  <a:outerShdw blurRad="38100" dist="38100" dir="2700000" algn="tl">
                    <a:srgbClr val="000000">
                      <a:alpha val="43137"/>
                    </a:srgbClr>
                  </a:outerShdw>
                </a:effectLst>
                <a:latin typeface="黑体" pitchFamily="49" charset="-122"/>
                <a:ea typeface="黑体" pitchFamily="49" charset="-122"/>
              </a:rPr>
              <a:t>转移支付不计入</a:t>
            </a:r>
            <a:r>
              <a:rPr lang="en-US" altLang="zh-CN" b="1" spc="120" dirty="0">
                <a:solidFill>
                  <a:srgbClr val="FF0000"/>
                </a:solidFill>
                <a:effectLst>
                  <a:outerShdw blurRad="38100" dist="38100" dir="2700000" algn="tl">
                    <a:srgbClr val="000000">
                      <a:alpha val="43137"/>
                    </a:srgbClr>
                  </a:outerShdw>
                </a:effectLst>
                <a:latin typeface="黑体" pitchFamily="49" charset="-122"/>
                <a:ea typeface="黑体" pitchFamily="49" charset="-122"/>
              </a:rPr>
              <a:t>GDP</a:t>
            </a:r>
            <a:r>
              <a:rPr lang="zh-CN" altLang="en-US" b="1" spc="120" dirty="0">
                <a:solidFill>
                  <a:srgbClr val="002060"/>
                </a:solidFill>
                <a:effectLst>
                  <a:outerShdw blurRad="38100" dist="38100" dir="2700000" algn="tl">
                    <a:srgbClr val="000000">
                      <a:alpha val="43137"/>
                    </a:srgbClr>
                  </a:outerShdw>
                </a:effectLst>
                <a:latin typeface="黑体" pitchFamily="49" charset="-122"/>
                <a:ea typeface="黑体" pitchFamily="49" charset="-122"/>
              </a:rPr>
              <a:t>，</a:t>
            </a:r>
            <a:r>
              <a:rPr lang="zh-CN" altLang="en-US" b="1" spc="120" dirty="0">
                <a:solidFill>
                  <a:srgbClr val="FF0000"/>
                </a:solidFill>
                <a:effectLst>
                  <a:outerShdw blurRad="38100" dist="38100" dir="2700000" algn="tl">
                    <a:srgbClr val="000000">
                      <a:alpha val="43137"/>
                    </a:srgbClr>
                  </a:outerShdw>
                </a:effectLst>
                <a:latin typeface="黑体" pitchFamily="49" charset="-122"/>
                <a:ea typeface="黑体" pitchFamily="49" charset="-122"/>
              </a:rPr>
              <a:t>公债利息不计入</a:t>
            </a:r>
            <a:r>
              <a:rPr lang="en-US" altLang="zh-CN" b="1" spc="120" dirty="0">
                <a:solidFill>
                  <a:srgbClr val="FF0000"/>
                </a:solidFill>
                <a:effectLst>
                  <a:outerShdw blurRad="38100" dist="38100" dir="2700000" algn="tl">
                    <a:srgbClr val="000000">
                      <a:alpha val="43137"/>
                    </a:srgbClr>
                  </a:outerShdw>
                </a:effectLst>
                <a:latin typeface="黑体" pitchFamily="49" charset="-122"/>
                <a:ea typeface="黑体" pitchFamily="49" charset="-122"/>
              </a:rPr>
              <a:t>GDP</a:t>
            </a:r>
          </a:p>
          <a:p>
            <a:pPr marL="342900" indent="-342900">
              <a:lnSpc>
                <a:spcPct val="200000"/>
              </a:lnSpc>
              <a:spcBef>
                <a:spcPct val="20000"/>
              </a:spcBef>
              <a:buFont typeface="Arial" pitchFamily="34" charset="0"/>
              <a:buChar char="•"/>
            </a:pPr>
            <a:r>
              <a:rPr lang="zh-CN" altLang="en-US" b="1" spc="120" dirty="0">
                <a:solidFill>
                  <a:srgbClr val="002060"/>
                </a:solidFill>
                <a:effectLst>
                  <a:outerShdw blurRad="38100" dist="38100" dir="2700000" algn="tl">
                    <a:srgbClr val="000000">
                      <a:alpha val="43137"/>
                    </a:srgbClr>
                  </a:outerShdw>
                </a:effectLst>
                <a:latin typeface="黑体" pitchFamily="49" charset="-122"/>
                <a:ea typeface="黑体" pitchFamily="49" charset="-122"/>
              </a:rPr>
              <a:t>因为没有创造新产品，没有商品交换发生，仅仅是收入的转移</a:t>
            </a:r>
            <a:endParaRPr lang="zh-CN" altLang="en-US" b="1" spc="120" dirty="0">
              <a:solidFill>
                <a:srgbClr val="FF0000"/>
              </a:solidFill>
              <a:effectLst>
                <a:outerShdw blurRad="38100" dist="38100" dir="2700000" algn="tl">
                  <a:srgbClr val="000000">
                    <a:alpha val="43137"/>
                  </a:srgbClr>
                </a:outerShdw>
              </a:effectLst>
              <a:latin typeface="黑体" pitchFamily="49" charset="-122"/>
              <a:ea typeface="黑体" pitchFamily="49" charset="-122"/>
            </a:endParaRPr>
          </a:p>
          <a:p>
            <a:pPr marL="342900" marR="0" lvl="0" indent="-342900" algn="l" defTabSz="914400" rtl="0" eaLnBrk="1" fontAlgn="auto" latinLnBrk="0" hangingPunct="1">
              <a:lnSpc>
                <a:spcPct val="200000"/>
              </a:lnSpc>
              <a:spcBef>
                <a:spcPct val="20000"/>
              </a:spcBef>
              <a:spcAft>
                <a:spcPts val="0"/>
              </a:spcAft>
              <a:buClrTx/>
              <a:buSzTx/>
              <a:buFont typeface="Arial" pitchFamily="34" charset="0"/>
              <a:buChar char="•"/>
              <a:tabLst/>
              <a:defRPr/>
            </a:pPr>
            <a:endParaRPr kumimoji="0" lang="zh-CN" altLang="en-US" b="1" i="0" u="none" strike="noStrike" kern="1200" cap="none" spc="120" normalizeH="0" baseline="0" noProof="0" dirty="0">
              <a:ln>
                <a:noFill/>
              </a:ln>
              <a:effectLst>
                <a:outerShdw blurRad="38100" dist="38100" dir="2700000" algn="tl">
                  <a:srgbClr val="000000">
                    <a:alpha val="43137"/>
                  </a:srgbClr>
                </a:outerShdw>
              </a:effectLst>
              <a:uLnTx/>
              <a:uFillTx/>
              <a:latin typeface="黑体" pitchFamily="49" charset="-122"/>
              <a:ea typeface="黑体" pitchFamily="49" charset="-122"/>
            </a:endParaRP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49168"/>
                                        </p:tgtEl>
                                        <p:attrNameLst>
                                          <p:attrName>style.visibility</p:attrName>
                                        </p:attrNameLst>
                                      </p:cBhvr>
                                      <p:to>
                                        <p:strVal val="visible"/>
                                      </p:to>
                                    </p:set>
                                    <p:animEffect transition="in" filter="blinds(vertical)">
                                      <p:cBhvr>
                                        <p:cTn id="12" dur="500"/>
                                        <p:tgtEl>
                                          <p:spTgt spid="4916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9162"/>
                                        </p:tgtEl>
                                        <p:attrNameLst>
                                          <p:attrName>style.visibility</p:attrName>
                                        </p:attrNameLst>
                                      </p:cBhvr>
                                      <p:to>
                                        <p:strVal val="visible"/>
                                      </p:to>
                                    </p:set>
                                    <p:anim calcmode="lin" valueType="num">
                                      <p:cBhvr additive="base">
                                        <p:cTn id="17" dur="500" fill="hold"/>
                                        <p:tgtEl>
                                          <p:spTgt spid="49162"/>
                                        </p:tgtEl>
                                        <p:attrNameLst>
                                          <p:attrName>ppt_x</p:attrName>
                                        </p:attrNameLst>
                                      </p:cBhvr>
                                      <p:tavLst>
                                        <p:tav tm="0">
                                          <p:val>
                                            <p:strVal val="#ppt_x"/>
                                          </p:val>
                                        </p:tav>
                                        <p:tav tm="100000">
                                          <p:val>
                                            <p:strVal val="#ppt_x"/>
                                          </p:val>
                                        </p:tav>
                                      </p:tavLst>
                                    </p:anim>
                                    <p:anim calcmode="lin" valueType="num">
                                      <p:cBhvr additive="base">
                                        <p:cTn id="18" dur="500" fill="hold"/>
                                        <p:tgtEl>
                                          <p:spTgt spid="4916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9160"/>
                                        </p:tgtEl>
                                        <p:attrNameLst>
                                          <p:attrName>style.visibility</p:attrName>
                                        </p:attrNameLst>
                                      </p:cBhvr>
                                      <p:to>
                                        <p:strVal val="visible"/>
                                      </p:to>
                                    </p:set>
                                    <p:anim calcmode="lin" valueType="num">
                                      <p:cBhvr additive="base">
                                        <p:cTn id="23" dur="500" fill="hold"/>
                                        <p:tgtEl>
                                          <p:spTgt spid="49160"/>
                                        </p:tgtEl>
                                        <p:attrNameLst>
                                          <p:attrName>ppt_x</p:attrName>
                                        </p:attrNameLst>
                                      </p:cBhvr>
                                      <p:tavLst>
                                        <p:tav tm="0">
                                          <p:val>
                                            <p:strVal val="#ppt_x"/>
                                          </p:val>
                                        </p:tav>
                                        <p:tav tm="100000">
                                          <p:val>
                                            <p:strVal val="#ppt_x"/>
                                          </p:val>
                                        </p:tav>
                                      </p:tavLst>
                                    </p:anim>
                                    <p:anim calcmode="lin" valueType="num">
                                      <p:cBhvr additive="base">
                                        <p:cTn id="24" dur="500" fill="hold"/>
                                        <p:tgtEl>
                                          <p:spTgt spid="4916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9166"/>
                                        </p:tgtEl>
                                        <p:attrNameLst>
                                          <p:attrName>style.visibility</p:attrName>
                                        </p:attrNameLst>
                                      </p:cBhvr>
                                      <p:to>
                                        <p:strVal val="visible"/>
                                      </p:to>
                                    </p:set>
                                    <p:anim calcmode="lin" valueType="num">
                                      <p:cBhvr additive="base">
                                        <p:cTn id="29" dur="500" fill="hold"/>
                                        <p:tgtEl>
                                          <p:spTgt spid="49166"/>
                                        </p:tgtEl>
                                        <p:attrNameLst>
                                          <p:attrName>ppt_x</p:attrName>
                                        </p:attrNameLst>
                                      </p:cBhvr>
                                      <p:tavLst>
                                        <p:tav tm="0">
                                          <p:val>
                                            <p:strVal val="#ppt_x"/>
                                          </p:val>
                                        </p:tav>
                                        <p:tav tm="100000">
                                          <p:val>
                                            <p:strVal val="#ppt_x"/>
                                          </p:val>
                                        </p:tav>
                                      </p:tavLst>
                                    </p:anim>
                                    <p:anim calcmode="lin" valueType="num">
                                      <p:cBhvr additive="base">
                                        <p:cTn id="30" dur="500" fill="hold"/>
                                        <p:tgtEl>
                                          <p:spTgt spid="4916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9" grpId="0"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descr="演示文稿1_03"/>
          <p:cNvPicPr>
            <a:picLocks noChangeAspect="1"/>
          </p:cNvPicPr>
          <p:nvPr/>
        </p:nvPicPr>
        <p:blipFill>
          <a:blip r:embed="rId3" cstate="print">
            <a:lum bright="-30000" contrast="54000"/>
          </a:blip>
          <a:stretch>
            <a:fillRect/>
          </a:stretch>
        </p:blipFill>
        <p:spPr>
          <a:xfrm>
            <a:off x="0" y="0"/>
            <a:ext cx="12192000" cy="6858000"/>
          </a:xfrm>
          <a:prstGeom prst="rect">
            <a:avLst/>
          </a:prstGeom>
          <a:solidFill>
            <a:schemeClr val="accent2"/>
          </a:solidFill>
          <a:ln>
            <a:noFill/>
          </a:ln>
        </p:spPr>
      </p:pic>
      <p:sp>
        <p:nvSpPr>
          <p:cNvPr id="3" name="文本框 2"/>
          <p:cNvSpPr txBox="1"/>
          <p:nvPr/>
        </p:nvSpPr>
        <p:spPr>
          <a:xfrm>
            <a:off x="2985770" y="2196465"/>
            <a:ext cx="1290320" cy="4256405"/>
          </a:xfrm>
          <a:prstGeom prst="rect">
            <a:avLst/>
          </a:prstGeom>
          <a:noFill/>
        </p:spPr>
        <p:txBody>
          <a:bodyPr vert="eaVert" wrap="square" rtlCol="0">
            <a:spAutoFit/>
          </a:bodyPr>
          <a:lstStyle/>
          <a:p>
            <a:pPr algn="ctr" defTabSz="914400">
              <a:buClrTx/>
              <a:buSzTx/>
              <a:buFontTx/>
            </a:pPr>
            <a:r>
              <a:rPr lang="zh-CN" altLang="en-US" sz="7200" b="1">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内容提要</a:t>
            </a:r>
          </a:p>
        </p:txBody>
      </p:sp>
      <p:cxnSp>
        <p:nvCxnSpPr>
          <p:cNvPr id="5" name="直接连接符 4"/>
          <p:cNvCxnSpPr/>
          <p:nvPr/>
        </p:nvCxnSpPr>
        <p:spPr>
          <a:xfrm flipH="1">
            <a:off x="4276090" y="2738755"/>
            <a:ext cx="5715" cy="31927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949825" y="2954020"/>
            <a:ext cx="3978910" cy="460375"/>
          </a:xfrm>
          <a:prstGeom prst="rect">
            <a:avLst/>
          </a:prstGeom>
          <a:noFill/>
        </p:spPr>
        <p:txBody>
          <a:bodyPr wrap="square" rtlCol="0">
            <a:spAutoFit/>
          </a:bodyPr>
          <a:lstStyle/>
          <a:p>
            <a:pPr algn="l">
              <a:buClrTx/>
              <a:buSzTx/>
              <a:buFontTx/>
            </a:pP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de-DE" sz="2400" dirty="0">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7" name="文本框 6"/>
          <p:cNvSpPr txBox="1"/>
          <p:nvPr/>
        </p:nvSpPr>
        <p:spPr>
          <a:xfrm>
            <a:off x="4947920" y="3981450"/>
            <a:ext cx="5307965" cy="82994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国民收入衡量的其他数据：</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GNP</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NDP</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NI</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PI</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DPI</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a:t>
            </a:r>
            <a:endParaRPr lang="zh-CN" altLang="de-DE" sz="2400" b="0" dirty="0">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8" name="文本框 7"/>
          <p:cNvSpPr txBox="1"/>
          <p:nvPr/>
        </p:nvSpPr>
        <p:spPr>
          <a:xfrm>
            <a:off x="4949190" y="5069205"/>
            <a:ext cx="5306695" cy="460375"/>
          </a:xfrm>
          <a:prstGeom prst="rect">
            <a:avLst/>
          </a:prstGeom>
          <a:noFill/>
        </p:spPr>
        <p:txBody>
          <a:bodyPr wrap="square" rtlCol="0">
            <a:spAutoFit/>
          </a:bodyPr>
          <a:lstStyle/>
          <a:p>
            <a:pPr algn="l">
              <a:buClrTx/>
              <a:buSzTx/>
              <a:buFontTx/>
            </a:pP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名义</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和实际</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a:t>
            </a:r>
            <a:endParaRPr lang="zh-CN" altLang="de-DE" sz="2400" dirty="0">
              <a:latin typeface="黑体" panose="02010609060101010101" pitchFamily="49" charset="-122"/>
              <a:ea typeface="黑体" panose="02010609060101010101" pitchFamily="49" charset="-122"/>
              <a:cs typeface="黑体" panose="02010609060101010101" pitchFamily="49" charset="-122"/>
              <a:sym typeface="+mn-ea"/>
            </a:endParaRPr>
          </a:p>
        </p:txBody>
      </p:sp>
      <p:grpSp>
        <p:nvGrpSpPr>
          <p:cNvPr id="16" name="组合 15"/>
          <p:cNvGrpSpPr/>
          <p:nvPr/>
        </p:nvGrpSpPr>
        <p:grpSpPr>
          <a:xfrm>
            <a:off x="4545330" y="3017520"/>
            <a:ext cx="341630" cy="299720"/>
            <a:chOff x="8728" y="2696"/>
            <a:chExt cx="538" cy="472"/>
          </a:xfrm>
        </p:grpSpPr>
        <p:sp>
          <p:nvSpPr>
            <p:cNvPr id="14" name="椭圆 13"/>
            <p:cNvSpPr/>
            <p:nvPr/>
          </p:nvSpPr>
          <p:spPr>
            <a:xfrm>
              <a:off x="8728" y="2696"/>
              <a:ext cx="538" cy="472"/>
            </a:xfrm>
            <a:prstGeom prst="ellipse">
              <a:avLst/>
            </a:prstGeom>
            <a:solidFill>
              <a:schemeClr val="accent1">
                <a:alpha val="0"/>
              </a:schemeClr>
            </a:solidFill>
            <a:ln w="4445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5" name="椭圆 14"/>
            <p:cNvSpPr/>
            <p:nvPr/>
          </p:nvSpPr>
          <p:spPr>
            <a:xfrm>
              <a:off x="8841" y="2810"/>
              <a:ext cx="311" cy="245"/>
            </a:xfrm>
            <a:prstGeom prst="ellipse">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17" name="组合 16"/>
          <p:cNvGrpSpPr/>
          <p:nvPr/>
        </p:nvGrpSpPr>
        <p:grpSpPr>
          <a:xfrm>
            <a:off x="4545330" y="4083685"/>
            <a:ext cx="341630" cy="299720"/>
            <a:chOff x="8728" y="2696"/>
            <a:chExt cx="538" cy="472"/>
          </a:xfrm>
        </p:grpSpPr>
        <p:sp>
          <p:nvSpPr>
            <p:cNvPr id="18" name="椭圆 17"/>
            <p:cNvSpPr/>
            <p:nvPr/>
          </p:nvSpPr>
          <p:spPr>
            <a:xfrm>
              <a:off x="8728" y="2696"/>
              <a:ext cx="538" cy="472"/>
            </a:xfrm>
            <a:prstGeom prst="ellipse">
              <a:avLst/>
            </a:prstGeom>
            <a:solidFill>
              <a:schemeClr val="accent1">
                <a:alpha val="0"/>
              </a:schemeClr>
            </a:solidFill>
            <a:ln w="4445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9" name="椭圆 18"/>
            <p:cNvSpPr/>
            <p:nvPr/>
          </p:nvSpPr>
          <p:spPr>
            <a:xfrm>
              <a:off x="8841" y="2810"/>
              <a:ext cx="311" cy="245"/>
            </a:xfrm>
            <a:prstGeom prst="ellipse">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20" name="组合 19"/>
          <p:cNvGrpSpPr/>
          <p:nvPr/>
        </p:nvGrpSpPr>
        <p:grpSpPr>
          <a:xfrm>
            <a:off x="4545330" y="5149850"/>
            <a:ext cx="341630" cy="299720"/>
            <a:chOff x="8728" y="2696"/>
            <a:chExt cx="538" cy="472"/>
          </a:xfrm>
        </p:grpSpPr>
        <p:sp>
          <p:nvSpPr>
            <p:cNvPr id="21" name="椭圆 20"/>
            <p:cNvSpPr/>
            <p:nvPr/>
          </p:nvSpPr>
          <p:spPr>
            <a:xfrm>
              <a:off x="8728" y="2696"/>
              <a:ext cx="538" cy="472"/>
            </a:xfrm>
            <a:prstGeom prst="ellipse">
              <a:avLst/>
            </a:prstGeom>
            <a:solidFill>
              <a:schemeClr val="accent1">
                <a:alpha val="0"/>
              </a:schemeClr>
            </a:solidFill>
            <a:ln w="4445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2" name="椭圆 21"/>
            <p:cNvSpPr/>
            <p:nvPr/>
          </p:nvSpPr>
          <p:spPr>
            <a:xfrm>
              <a:off x="8841" y="2810"/>
              <a:ext cx="311" cy="245"/>
            </a:xfrm>
            <a:prstGeom prst="ellipse">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spTree>
    <p:custDataLst>
      <p:tags r:id="rId1"/>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20</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108543"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的核算方法</a:t>
            </a:r>
            <a:endPar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241622" y="5119863"/>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615646" y="5332825"/>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1291401" y="2602470"/>
            <a:ext cx="6822440" cy="481863"/>
          </a:xfrm>
          <a:prstGeom prst="rect">
            <a:avLst/>
          </a:prstGeom>
          <a:noFill/>
        </p:spPr>
        <p:txBody>
          <a:bodyPr wrap="square" rtlCol="0" anchor="t">
            <a:spAutoFit/>
          </a:bodyPr>
          <a:lstStyle/>
          <a:p>
            <a:pPr marL="342900" indent="-342900" algn="l" eaLnBrk="1" hangingPunct="1">
              <a:lnSpc>
                <a:spcPct val="150000"/>
              </a:lnSpc>
              <a:spcBef>
                <a:spcPct val="30000"/>
              </a:spcBef>
            </a:pP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进出口的差额：</a:t>
            </a: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X - M</a:t>
            </a:r>
            <a:endParaRPr lang="en-US" altLang="zh-CN" sz="2000" spc="50" noProof="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文本框 4"/>
          <p:cNvSpPr txBox="1"/>
          <p:nvPr/>
        </p:nvSpPr>
        <p:spPr>
          <a:xfrm>
            <a:off x="1009650" y="1915775"/>
            <a:ext cx="1864613" cy="553998"/>
          </a:xfrm>
          <a:prstGeom prst="rect">
            <a:avLst/>
          </a:prstGeom>
          <a:noFill/>
        </p:spPr>
        <p:txBody>
          <a:bodyPr wrap="none" rtlCol="0" anchor="t">
            <a:spAutoFit/>
          </a:bodyPr>
          <a:lstStyle/>
          <a:p>
            <a:pPr marL="342900" indent="-342900" algn="l" eaLnBrk="1" hangingPunct="1">
              <a:lnSpc>
                <a:spcPct val="150000"/>
              </a:lnSpc>
              <a:spcBef>
                <a:spcPct val="30000"/>
              </a:spcBef>
            </a:pP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（4）净出口NX</a:t>
            </a:r>
          </a:p>
        </p:txBody>
      </p:sp>
      <p:sp>
        <p:nvSpPr>
          <p:cNvPr id="6" name="Rectangle 2"/>
          <p:cNvSpPr txBox="1">
            <a:spLocks noChangeArrowheads="1"/>
          </p:cNvSpPr>
          <p:nvPr/>
        </p:nvSpPr>
        <p:spPr>
          <a:xfrm>
            <a:off x="1258834" y="4094125"/>
            <a:ext cx="7632700" cy="542925"/>
          </a:xfrm>
          <a:prstGeom prst="rect">
            <a:avLst/>
          </a:prstGeom>
          <a:noFill/>
          <a:ln w="38100" cap="flat" cmpd="sng" algn="ctr">
            <a:noFill/>
            <a:prstDash val="solid"/>
          </a:ln>
          <a:effectLst>
            <a:outerShdw blurRad="40000" dist="20000" dir="5400000" rotWithShape="0">
              <a:srgbClr val="000000">
                <a:alpha val="38000"/>
              </a:srgbClr>
            </a:outerShdw>
          </a:effectLst>
        </p:spPr>
        <p:txBody>
          <a:bodyPr/>
          <a:lstStyle/>
          <a:p>
            <a:pPr marR="0" defTabSz="914400" eaLnBrk="1" fontAlgn="auto" hangingPunct="1">
              <a:spcAft>
                <a:spcPts val="0"/>
              </a:spcAft>
              <a:buClrTx/>
              <a:buSzTx/>
              <a:buFontTx/>
              <a:defRPr/>
            </a:pPr>
            <a:r>
              <a:rPr kumimoji="0" lang="zh-CN" altLang="en-US" sz="2000" b="1" kern="1200" cap="none" spc="0" normalizeH="0" baseline="0" dirty="0">
                <a:solidFill>
                  <a:schemeClr val="accent1">
                    <a:lumMod val="7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rPr>
              <a:t>“支出法”计算公式</a:t>
            </a:r>
          </a:p>
        </p:txBody>
      </p:sp>
      <p:sp>
        <p:nvSpPr>
          <p:cNvPr id="8" name="Rectangle 3"/>
          <p:cNvSpPr txBox="1"/>
          <p:nvPr/>
        </p:nvSpPr>
        <p:spPr>
          <a:xfrm>
            <a:off x="1094745" y="4826559"/>
            <a:ext cx="8075612" cy="596900"/>
          </a:xfrm>
          <a:prstGeom prst="rect">
            <a:avLst/>
          </a:prstGeom>
          <a:noFill/>
          <a:ln w="9525">
            <a:noFill/>
          </a:ln>
        </p:spPr>
        <p:txBody>
          <a:bodyPr/>
          <a:lstStyle/>
          <a:p>
            <a:pPr marL="342900" indent="-342900" algn="l" eaLnBrk="1" hangingPunct="1">
              <a:lnSpc>
                <a:spcPct val="110000"/>
              </a:lnSpc>
              <a:spcBef>
                <a:spcPct val="20000"/>
              </a:spcBef>
            </a:pPr>
            <a:r>
              <a:rPr lang="zh-CN" altLang="en-US" sz="2000" b="1" dirty="0">
                <a:solidFill>
                  <a:schemeClr val="accent1">
                    <a:lumMod val="7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rPr>
              <a:t> 国内生产总值 = 消费支出 + 投资支出 + 政府购买支出 + 净出口</a:t>
            </a:r>
          </a:p>
        </p:txBody>
      </p:sp>
      <p:sp>
        <p:nvSpPr>
          <p:cNvPr id="12" name="Text Box 4"/>
          <p:cNvSpPr txBox="1"/>
          <p:nvPr/>
        </p:nvSpPr>
        <p:spPr>
          <a:xfrm>
            <a:off x="1105703" y="5408394"/>
            <a:ext cx="7416800" cy="401905"/>
          </a:xfrm>
          <a:prstGeom prst="rect">
            <a:avLst/>
          </a:prstGeom>
          <a:noFill/>
          <a:ln w="57150">
            <a:noFill/>
          </a:ln>
        </p:spPr>
        <p:txBody>
          <a:bodyPr>
            <a:spAutoFit/>
          </a:bodyPr>
          <a:lstStyle/>
          <a:p>
            <a:pPr>
              <a:lnSpc>
                <a:spcPct val="110000"/>
              </a:lnSpc>
              <a:spcBef>
                <a:spcPct val="50000"/>
              </a:spcBef>
            </a:pPr>
            <a:r>
              <a:rPr lang="en-US" altLang="zh-CN" sz="2000" b="1" i="1" dirty="0">
                <a:solidFill>
                  <a:schemeClr val="accent1">
                    <a:lumMod val="75000"/>
                  </a:schemeClr>
                </a:solidFill>
                <a:effectLst>
                  <a:outerShdw blurRad="38100" dist="38100" dir="2700000" algn="tl">
                    <a:srgbClr val="000000">
                      <a:alpha val="43137"/>
                    </a:srgbClr>
                  </a:outerShdw>
                </a:effectLst>
                <a:latin typeface="+mj-lt"/>
                <a:ea typeface="黑体" panose="02010609060101010101" pitchFamily="49" charset="-122"/>
                <a:cs typeface="黑体" panose="02010609060101010101" pitchFamily="49" charset="-122"/>
              </a:rPr>
              <a:t>  </a:t>
            </a:r>
            <a:r>
              <a:rPr lang="zh-CN" altLang="en-US" sz="2000" b="1" i="1" dirty="0">
                <a:solidFill>
                  <a:schemeClr val="accent1">
                    <a:lumMod val="75000"/>
                  </a:schemeClr>
                </a:solidFill>
                <a:effectLst>
                  <a:outerShdw blurRad="38100" dist="38100" dir="2700000" algn="tl">
                    <a:srgbClr val="000000">
                      <a:alpha val="43137"/>
                    </a:srgbClr>
                  </a:outerShdw>
                </a:effectLst>
                <a:latin typeface="+mj-lt"/>
                <a:ea typeface="黑体" panose="02010609060101010101" pitchFamily="49" charset="-122"/>
                <a:cs typeface="黑体" panose="02010609060101010101" pitchFamily="49" charset="-122"/>
              </a:rPr>
              <a:t> GDP  =  C  +  I  +  G  +（ X - M ）</a:t>
            </a:r>
          </a:p>
        </p:txBody>
      </p:sp>
      <p:pic>
        <p:nvPicPr>
          <p:cNvPr id="50177" name="Picture 1"/>
          <p:cNvPicPr>
            <a:picLocks noChangeAspect="1" noChangeArrowheads="1"/>
          </p:cNvPicPr>
          <p:nvPr/>
        </p:nvPicPr>
        <p:blipFill>
          <a:blip r:embed="rId3" cstate="print"/>
          <a:srcRect/>
          <a:stretch>
            <a:fillRect/>
          </a:stretch>
        </p:blipFill>
        <p:spPr bwMode="auto">
          <a:xfrm>
            <a:off x="6237025" y="298927"/>
            <a:ext cx="4844956" cy="4127990"/>
          </a:xfrm>
          <a:prstGeom prst="rect">
            <a:avLst/>
          </a:prstGeom>
          <a:noFill/>
          <a:ln w="9525">
            <a:noFill/>
            <a:miter lim="800000"/>
            <a:headEnd/>
            <a:tailEnd/>
          </a:ln>
        </p:spPr>
      </p:pic>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0177"/>
                                        </p:tgtEl>
                                        <p:attrNameLst>
                                          <p:attrName>style.visibility</p:attrName>
                                        </p:attrNameLst>
                                      </p:cBhvr>
                                      <p:to>
                                        <p:strVal val="visible"/>
                                      </p:to>
                                    </p:set>
                                    <p:animEffect transition="in" filter="checkerboard(across)">
                                      <p:cBhvr>
                                        <p:cTn id="12" dur="500"/>
                                        <p:tgtEl>
                                          <p:spTgt spid="501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6" grpId="0" bldLvl="0" animBg="1"/>
      <p:bldP spid="6" grpId="1" animBg="1"/>
      <p:bldP spid="8" grpId="0"/>
      <p:bldP spid="8" grpId="1"/>
      <p:bldP spid="12" grpId="0"/>
      <p:bldP spid="1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ttps://timgsa.baidu.com/timg?image&amp;quality=80&amp;size=b9999_10000&amp;sec=1600085408518&amp;di=3a53dcb7ab6a24f75575d97ac8c035b0&amp;imgtype=0&amp;src=http%3A%2F%2Fres.baiyintouzi.com%2FUploads%2FEditor%2F2017-05-26%2F592766eca2de6.jpg"/>
          <p:cNvPicPr>
            <a:picLocks noChangeAspect="1" noChangeArrowheads="1"/>
          </p:cNvPicPr>
          <p:nvPr/>
        </p:nvPicPr>
        <p:blipFill>
          <a:blip r:embed="rId3" cstate="print"/>
          <a:srcRect/>
          <a:stretch>
            <a:fillRect/>
          </a:stretch>
        </p:blipFill>
        <p:spPr bwMode="auto">
          <a:xfrm>
            <a:off x="441273" y="3585334"/>
            <a:ext cx="3949814" cy="2448232"/>
          </a:xfrm>
          <a:prstGeom prst="rect">
            <a:avLst/>
          </a:prstGeom>
          <a:noFill/>
        </p:spPr>
      </p:pic>
      <p:grpSp>
        <p:nvGrpSpPr>
          <p:cNvPr id="21"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21</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108543"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的核算方法</a:t>
            </a:r>
            <a:endPar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9" name="矩形 28"/>
          <p:cNvSpPr/>
          <p:nvPr/>
        </p:nvSpPr>
        <p:spPr>
          <a:xfrm rot="18360000">
            <a:off x="11449050" y="5781040"/>
            <a:ext cx="521970" cy="533400"/>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17413" name="Picture 2"/>
          <p:cNvPicPr>
            <a:picLocks noChangeAspect="1"/>
          </p:cNvPicPr>
          <p:nvPr/>
        </p:nvPicPr>
        <p:blipFill>
          <a:blip r:embed="rId4" cstate="print"/>
          <a:stretch>
            <a:fillRect/>
          </a:stretch>
        </p:blipFill>
        <p:spPr>
          <a:xfrm>
            <a:off x="4677516" y="1294228"/>
            <a:ext cx="7696493" cy="4983479"/>
          </a:xfrm>
          <a:prstGeom prst="rect">
            <a:avLst/>
          </a:prstGeom>
          <a:noFill/>
          <a:ln w="9525">
            <a:noFill/>
          </a:ln>
        </p:spPr>
      </p:pic>
      <p:grpSp>
        <p:nvGrpSpPr>
          <p:cNvPr id="14" name="组合 13"/>
          <p:cNvGrpSpPr/>
          <p:nvPr/>
        </p:nvGrpSpPr>
        <p:grpSpPr>
          <a:xfrm>
            <a:off x="697217" y="1822409"/>
            <a:ext cx="3448063" cy="1556636"/>
            <a:chOff x="5976157" y="198423"/>
            <a:chExt cx="4543004" cy="1345484"/>
          </a:xfrm>
        </p:grpSpPr>
        <p:sp>
          <p:nvSpPr>
            <p:cNvPr id="15" name="任意多边形 14"/>
            <p:cNvSpPr/>
            <p:nvPr/>
          </p:nvSpPr>
          <p:spPr>
            <a:xfrm rot="21259185">
              <a:off x="5976157" y="198423"/>
              <a:ext cx="4543004" cy="1345484"/>
            </a:xfrm>
            <a:custGeom>
              <a:avLst/>
              <a:gdLst>
                <a:gd name="connsiteX0" fmla="*/ 1946787 w 2317458"/>
                <a:gd name="connsiteY0" fmla="*/ 825910 h 875216"/>
                <a:gd name="connsiteX1" fmla="*/ 1445342 w 2317458"/>
                <a:gd name="connsiteY1" fmla="*/ 825910 h 875216"/>
                <a:gd name="connsiteX2" fmla="*/ 1371600 w 2317458"/>
                <a:gd name="connsiteY2" fmla="*/ 811161 h 875216"/>
                <a:gd name="connsiteX3" fmla="*/ 1150375 w 2317458"/>
                <a:gd name="connsiteY3" fmla="*/ 781665 h 875216"/>
                <a:gd name="connsiteX4" fmla="*/ 530942 w 2317458"/>
                <a:gd name="connsiteY4" fmla="*/ 766916 h 875216"/>
                <a:gd name="connsiteX5" fmla="*/ 353962 w 2317458"/>
                <a:gd name="connsiteY5" fmla="*/ 737419 h 875216"/>
                <a:gd name="connsiteX6" fmla="*/ 309717 w 2317458"/>
                <a:gd name="connsiteY6" fmla="*/ 722671 h 875216"/>
                <a:gd name="connsiteX7" fmla="*/ 221226 w 2317458"/>
                <a:gd name="connsiteY7" fmla="*/ 663678 h 875216"/>
                <a:gd name="connsiteX8" fmla="*/ 147484 w 2317458"/>
                <a:gd name="connsiteY8" fmla="*/ 589936 h 875216"/>
                <a:gd name="connsiteX9" fmla="*/ 117987 w 2317458"/>
                <a:gd name="connsiteY9" fmla="*/ 545690 h 875216"/>
                <a:gd name="connsiteX10" fmla="*/ 73742 w 2317458"/>
                <a:gd name="connsiteY10" fmla="*/ 530942 h 875216"/>
                <a:gd name="connsiteX11" fmla="*/ 58994 w 2317458"/>
                <a:gd name="connsiteY11" fmla="*/ 486697 h 875216"/>
                <a:gd name="connsiteX12" fmla="*/ 0 w 2317458"/>
                <a:gd name="connsiteY12" fmla="*/ 368710 h 875216"/>
                <a:gd name="connsiteX13" fmla="*/ 14749 w 2317458"/>
                <a:gd name="connsiteY13" fmla="*/ 294968 h 875216"/>
                <a:gd name="connsiteX14" fmla="*/ 44246 w 2317458"/>
                <a:gd name="connsiteY14" fmla="*/ 250723 h 875216"/>
                <a:gd name="connsiteX15" fmla="*/ 162233 w 2317458"/>
                <a:gd name="connsiteY15" fmla="*/ 147484 h 875216"/>
                <a:gd name="connsiteX16" fmla="*/ 294968 w 2317458"/>
                <a:gd name="connsiteY16" fmla="*/ 73742 h 875216"/>
                <a:gd name="connsiteX17" fmla="*/ 368710 w 2317458"/>
                <a:gd name="connsiteY17" fmla="*/ 58994 h 875216"/>
                <a:gd name="connsiteX18" fmla="*/ 412955 w 2317458"/>
                <a:gd name="connsiteY18" fmla="*/ 44245 h 875216"/>
                <a:gd name="connsiteX19" fmla="*/ 471949 w 2317458"/>
                <a:gd name="connsiteY19" fmla="*/ 29497 h 875216"/>
                <a:gd name="connsiteX20" fmla="*/ 516194 w 2317458"/>
                <a:gd name="connsiteY20" fmla="*/ 14749 h 875216"/>
                <a:gd name="connsiteX21" fmla="*/ 648929 w 2317458"/>
                <a:gd name="connsiteY21" fmla="*/ 0 h 875216"/>
                <a:gd name="connsiteX22" fmla="*/ 1061884 w 2317458"/>
                <a:gd name="connsiteY22" fmla="*/ 14749 h 875216"/>
                <a:gd name="connsiteX23" fmla="*/ 1224117 w 2317458"/>
                <a:gd name="connsiteY23" fmla="*/ 44245 h 875216"/>
                <a:gd name="connsiteX24" fmla="*/ 1607575 w 2317458"/>
                <a:gd name="connsiteY24" fmla="*/ 73742 h 875216"/>
                <a:gd name="connsiteX25" fmla="*/ 1769807 w 2317458"/>
                <a:gd name="connsiteY25" fmla="*/ 88490 h 875216"/>
                <a:gd name="connsiteX26" fmla="*/ 1887794 w 2317458"/>
                <a:gd name="connsiteY26" fmla="*/ 117987 h 875216"/>
                <a:gd name="connsiteX27" fmla="*/ 1932039 w 2317458"/>
                <a:gd name="connsiteY27" fmla="*/ 162232 h 875216"/>
                <a:gd name="connsiteX28" fmla="*/ 2020529 w 2317458"/>
                <a:gd name="connsiteY28" fmla="*/ 191729 h 875216"/>
                <a:gd name="connsiteX29" fmla="*/ 2109020 w 2317458"/>
                <a:gd name="connsiteY29" fmla="*/ 250723 h 875216"/>
                <a:gd name="connsiteX30" fmla="*/ 2182762 w 2317458"/>
                <a:gd name="connsiteY30" fmla="*/ 339213 h 875216"/>
                <a:gd name="connsiteX31" fmla="*/ 2300749 w 2317458"/>
                <a:gd name="connsiteY31" fmla="*/ 471949 h 875216"/>
                <a:gd name="connsiteX32" fmla="*/ 2286000 w 2317458"/>
                <a:gd name="connsiteY32" fmla="*/ 663678 h 875216"/>
                <a:gd name="connsiteX33" fmla="*/ 2256504 w 2317458"/>
                <a:gd name="connsiteY33" fmla="*/ 707923 h 875216"/>
                <a:gd name="connsiteX34" fmla="*/ 2123768 w 2317458"/>
                <a:gd name="connsiteY34" fmla="*/ 752168 h 875216"/>
                <a:gd name="connsiteX35" fmla="*/ 2035278 w 2317458"/>
                <a:gd name="connsiteY35" fmla="*/ 781665 h 875216"/>
                <a:gd name="connsiteX36" fmla="*/ 1991033 w 2317458"/>
                <a:gd name="connsiteY36" fmla="*/ 796413 h 875216"/>
                <a:gd name="connsiteX37" fmla="*/ 1946787 w 2317458"/>
                <a:gd name="connsiteY37" fmla="*/ 811161 h 875216"/>
                <a:gd name="connsiteX38" fmla="*/ 1946787 w 2317458"/>
                <a:gd name="connsiteY38" fmla="*/ 825910 h 87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317458" h="875216">
                  <a:moveTo>
                    <a:pt x="1946787" y="825910"/>
                  </a:moveTo>
                  <a:cubicBezTo>
                    <a:pt x="1749561" y="875216"/>
                    <a:pt x="1872181" y="850301"/>
                    <a:pt x="1445342" y="825910"/>
                  </a:cubicBezTo>
                  <a:cubicBezTo>
                    <a:pt x="1420315" y="824480"/>
                    <a:pt x="1396263" y="815645"/>
                    <a:pt x="1371600" y="811161"/>
                  </a:cubicBezTo>
                  <a:cubicBezTo>
                    <a:pt x="1308286" y="799649"/>
                    <a:pt x="1209980" y="784002"/>
                    <a:pt x="1150375" y="781665"/>
                  </a:cubicBezTo>
                  <a:cubicBezTo>
                    <a:pt x="943997" y="773572"/>
                    <a:pt x="737420" y="771832"/>
                    <a:pt x="530942" y="766916"/>
                  </a:cubicBezTo>
                  <a:cubicBezTo>
                    <a:pt x="472658" y="758590"/>
                    <a:pt x="411479" y="751798"/>
                    <a:pt x="353962" y="737419"/>
                  </a:cubicBezTo>
                  <a:cubicBezTo>
                    <a:pt x="338880" y="733648"/>
                    <a:pt x="324465" y="727587"/>
                    <a:pt x="309717" y="722671"/>
                  </a:cubicBezTo>
                  <a:cubicBezTo>
                    <a:pt x="280220" y="703007"/>
                    <a:pt x="240890" y="693175"/>
                    <a:pt x="221226" y="663678"/>
                  </a:cubicBezTo>
                  <a:cubicBezTo>
                    <a:pt x="181897" y="604684"/>
                    <a:pt x="206478" y="629264"/>
                    <a:pt x="147484" y="589936"/>
                  </a:cubicBezTo>
                  <a:cubicBezTo>
                    <a:pt x="137652" y="575187"/>
                    <a:pt x="131828" y="556763"/>
                    <a:pt x="117987" y="545690"/>
                  </a:cubicBezTo>
                  <a:cubicBezTo>
                    <a:pt x="105848" y="535978"/>
                    <a:pt x="84735" y="541935"/>
                    <a:pt x="73742" y="530942"/>
                  </a:cubicBezTo>
                  <a:cubicBezTo>
                    <a:pt x="62749" y="519949"/>
                    <a:pt x="65427" y="500850"/>
                    <a:pt x="58994" y="486697"/>
                  </a:cubicBezTo>
                  <a:cubicBezTo>
                    <a:pt x="40799" y="446667"/>
                    <a:pt x="0" y="368710"/>
                    <a:pt x="0" y="368710"/>
                  </a:cubicBezTo>
                  <a:cubicBezTo>
                    <a:pt x="4916" y="344129"/>
                    <a:pt x="5947" y="318439"/>
                    <a:pt x="14749" y="294968"/>
                  </a:cubicBezTo>
                  <a:cubicBezTo>
                    <a:pt x="20973" y="278371"/>
                    <a:pt x="32898" y="264340"/>
                    <a:pt x="44246" y="250723"/>
                  </a:cubicBezTo>
                  <a:cubicBezTo>
                    <a:pt x="72218" y="217157"/>
                    <a:pt x="130359" y="169796"/>
                    <a:pt x="162233" y="147484"/>
                  </a:cubicBezTo>
                  <a:cubicBezTo>
                    <a:pt x="179413" y="135458"/>
                    <a:pt x="268176" y="82673"/>
                    <a:pt x="294968" y="73742"/>
                  </a:cubicBezTo>
                  <a:cubicBezTo>
                    <a:pt x="318749" y="65815"/>
                    <a:pt x="344391" y="65074"/>
                    <a:pt x="368710" y="58994"/>
                  </a:cubicBezTo>
                  <a:cubicBezTo>
                    <a:pt x="383792" y="55223"/>
                    <a:pt x="398007" y="48516"/>
                    <a:pt x="412955" y="44245"/>
                  </a:cubicBezTo>
                  <a:cubicBezTo>
                    <a:pt x="432445" y="38676"/>
                    <a:pt x="452459" y="35065"/>
                    <a:pt x="471949" y="29497"/>
                  </a:cubicBezTo>
                  <a:cubicBezTo>
                    <a:pt x="486897" y="25226"/>
                    <a:pt x="500859" y="17305"/>
                    <a:pt x="516194" y="14749"/>
                  </a:cubicBezTo>
                  <a:cubicBezTo>
                    <a:pt x="560106" y="7430"/>
                    <a:pt x="604684" y="4916"/>
                    <a:pt x="648929" y="0"/>
                  </a:cubicBezTo>
                  <a:cubicBezTo>
                    <a:pt x="786581" y="4916"/>
                    <a:pt x="924382" y="6661"/>
                    <a:pt x="1061884" y="14749"/>
                  </a:cubicBezTo>
                  <a:cubicBezTo>
                    <a:pt x="1121241" y="18241"/>
                    <a:pt x="1166202" y="36523"/>
                    <a:pt x="1224117" y="44245"/>
                  </a:cubicBezTo>
                  <a:cubicBezTo>
                    <a:pt x="1357897" y="62083"/>
                    <a:pt x="1469243" y="63496"/>
                    <a:pt x="1607575" y="73742"/>
                  </a:cubicBezTo>
                  <a:cubicBezTo>
                    <a:pt x="1661727" y="77753"/>
                    <a:pt x="1715730" y="83574"/>
                    <a:pt x="1769807" y="88490"/>
                  </a:cubicBezTo>
                  <a:cubicBezTo>
                    <a:pt x="1780440" y="90617"/>
                    <a:pt x="1868360" y="105031"/>
                    <a:pt x="1887794" y="117987"/>
                  </a:cubicBezTo>
                  <a:cubicBezTo>
                    <a:pt x="1905148" y="129556"/>
                    <a:pt x="1913806" y="152103"/>
                    <a:pt x="1932039" y="162232"/>
                  </a:cubicBezTo>
                  <a:cubicBezTo>
                    <a:pt x="1959218" y="177332"/>
                    <a:pt x="2020529" y="191729"/>
                    <a:pt x="2020529" y="191729"/>
                  </a:cubicBezTo>
                  <a:cubicBezTo>
                    <a:pt x="2161682" y="332879"/>
                    <a:pt x="1980951" y="165343"/>
                    <a:pt x="2109020" y="250723"/>
                  </a:cubicBezTo>
                  <a:cubicBezTo>
                    <a:pt x="2164041" y="287404"/>
                    <a:pt x="2143189" y="294693"/>
                    <a:pt x="2182762" y="339213"/>
                  </a:cubicBezTo>
                  <a:cubicBezTo>
                    <a:pt x="2317458" y="490745"/>
                    <a:pt x="2233805" y="371532"/>
                    <a:pt x="2300749" y="471949"/>
                  </a:cubicBezTo>
                  <a:cubicBezTo>
                    <a:pt x="2295833" y="535859"/>
                    <a:pt x="2297813" y="600677"/>
                    <a:pt x="2286000" y="663678"/>
                  </a:cubicBezTo>
                  <a:cubicBezTo>
                    <a:pt x="2282733" y="681100"/>
                    <a:pt x="2269038" y="695389"/>
                    <a:pt x="2256504" y="707923"/>
                  </a:cubicBezTo>
                  <a:cubicBezTo>
                    <a:pt x="2211122" y="753304"/>
                    <a:pt x="2189682" y="735689"/>
                    <a:pt x="2123768" y="752168"/>
                  </a:cubicBezTo>
                  <a:cubicBezTo>
                    <a:pt x="2093604" y="759709"/>
                    <a:pt x="2064775" y="771833"/>
                    <a:pt x="2035278" y="781665"/>
                  </a:cubicBezTo>
                  <a:lnTo>
                    <a:pt x="1991033" y="796413"/>
                  </a:lnTo>
                  <a:cubicBezTo>
                    <a:pt x="1976284" y="801329"/>
                    <a:pt x="1962333" y="811161"/>
                    <a:pt x="1946787" y="811161"/>
                  </a:cubicBezTo>
                  <a:lnTo>
                    <a:pt x="1946787" y="825910"/>
                  </a:lnTo>
                  <a:close/>
                </a:path>
              </a:pathLst>
            </a:cu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6268064" y="648930"/>
              <a:ext cx="2392775" cy="345837"/>
            </a:xfrm>
            <a:prstGeom prst="rect">
              <a:avLst/>
            </a:prstGeom>
            <a:noFill/>
          </p:spPr>
          <p:txBody>
            <a:bodyPr wrap="none" rtlCol="0">
              <a:spAutoFit/>
            </a:bodyPr>
            <a:lstStyle/>
            <a:p>
              <a:r>
                <a:rPr lang="zh-CN" altLang="en-US" sz="2000" b="1" dirty="0">
                  <a:solidFill>
                    <a:schemeClr val="bg1">
                      <a:lumMod val="50000"/>
                    </a:schemeClr>
                  </a:solidFill>
                  <a:latin typeface="楷体" pitchFamily="49" charset="-122"/>
                  <a:ea typeface="楷体" pitchFamily="49" charset="-122"/>
                </a:rPr>
                <a:t>美国经济统计局数据</a:t>
              </a:r>
            </a:p>
          </p:txBody>
        </p:sp>
      </p:gr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wipe(left)">
                                      <p:cBhvr>
                                        <p:cTn id="7" dur="2000"/>
                                        <p:tgtEl>
                                          <p:spTgt spid="47106"/>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2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413"/>
                                        </p:tgtEl>
                                        <p:attrNameLst>
                                          <p:attrName>style.visibility</p:attrName>
                                        </p:attrNameLst>
                                      </p:cBhvr>
                                      <p:to>
                                        <p:strVal val="visible"/>
                                      </p:to>
                                    </p:set>
                                    <p:animEffect transition="in" filter="fade">
                                      <p:cBhvr>
                                        <p:cTn id="15"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22</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108543"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的核算方法</a:t>
            </a:r>
            <a:endPar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sp>
        <p:nvSpPr>
          <p:cNvPr id="29" name="矩形 28"/>
          <p:cNvSpPr/>
          <p:nvPr/>
        </p:nvSpPr>
        <p:spPr>
          <a:xfrm rot="18360000">
            <a:off x="11189741" y="6040347"/>
            <a:ext cx="521970" cy="533400"/>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nvGrpSpPr>
          <p:cNvPr id="5" name="组合 13"/>
          <p:cNvGrpSpPr/>
          <p:nvPr/>
        </p:nvGrpSpPr>
        <p:grpSpPr>
          <a:xfrm>
            <a:off x="6008294" y="0"/>
            <a:ext cx="4760669" cy="1556636"/>
            <a:chOff x="5976157" y="198423"/>
            <a:chExt cx="4543004" cy="1345484"/>
          </a:xfrm>
        </p:grpSpPr>
        <p:sp>
          <p:nvSpPr>
            <p:cNvPr id="15" name="任意多边形 14"/>
            <p:cNvSpPr/>
            <p:nvPr/>
          </p:nvSpPr>
          <p:spPr>
            <a:xfrm rot="21259185">
              <a:off x="5976157" y="198423"/>
              <a:ext cx="4543004" cy="1345484"/>
            </a:xfrm>
            <a:custGeom>
              <a:avLst/>
              <a:gdLst>
                <a:gd name="connsiteX0" fmla="*/ 1946787 w 2317458"/>
                <a:gd name="connsiteY0" fmla="*/ 825910 h 875216"/>
                <a:gd name="connsiteX1" fmla="*/ 1445342 w 2317458"/>
                <a:gd name="connsiteY1" fmla="*/ 825910 h 875216"/>
                <a:gd name="connsiteX2" fmla="*/ 1371600 w 2317458"/>
                <a:gd name="connsiteY2" fmla="*/ 811161 h 875216"/>
                <a:gd name="connsiteX3" fmla="*/ 1150375 w 2317458"/>
                <a:gd name="connsiteY3" fmla="*/ 781665 h 875216"/>
                <a:gd name="connsiteX4" fmla="*/ 530942 w 2317458"/>
                <a:gd name="connsiteY4" fmla="*/ 766916 h 875216"/>
                <a:gd name="connsiteX5" fmla="*/ 353962 w 2317458"/>
                <a:gd name="connsiteY5" fmla="*/ 737419 h 875216"/>
                <a:gd name="connsiteX6" fmla="*/ 309717 w 2317458"/>
                <a:gd name="connsiteY6" fmla="*/ 722671 h 875216"/>
                <a:gd name="connsiteX7" fmla="*/ 221226 w 2317458"/>
                <a:gd name="connsiteY7" fmla="*/ 663678 h 875216"/>
                <a:gd name="connsiteX8" fmla="*/ 147484 w 2317458"/>
                <a:gd name="connsiteY8" fmla="*/ 589936 h 875216"/>
                <a:gd name="connsiteX9" fmla="*/ 117987 w 2317458"/>
                <a:gd name="connsiteY9" fmla="*/ 545690 h 875216"/>
                <a:gd name="connsiteX10" fmla="*/ 73742 w 2317458"/>
                <a:gd name="connsiteY10" fmla="*/ 530942 h 875216"/>
                <a:gd name="connsiteX11" fmla="*/ 58994 w 2317458"/>
                <a:gd name="connsiteY11" fmla="*/ 486697 h 875216"/>
                <a:gd name="connsiteX12" fmla="*/ 0 w 2317458"/>
                <a:gd name="connsiteY12" fmla="*/ 368710 h 875216"/>
                <a:gd name="connsiteX13" fmla="*/ 14749 w 2317458"/>
                <a:gd name="connsiteY13" fmla="*/ 294968 h 875216"/>
                <a:gd name="connsiteX14" fmla="*/ 44246 w 2317458"/>
                <a:gd name="connsiteY14" fmla="*/ 250723 h 875216"/>
                <a:gd name="connsiteX15" fmla="*/ 162233 w 2317458"/>
                <a:gd name="connsiteY15" fmla="*/ 147484 h 875216"/>
                <a:gd name="connsiteX16" fmla="*/ 294968 w 2317458"/>
                <a:gd name="connsiteY16" fmla="*/ 73742 h 875216"/>
                <a:gd name="connsiteX17" fmla="*/ 368710 w 2317458"/>
                <a:gd name="connsiteY17" fmla="*/ 58994 h 875216"/>
                <a:gd name="connsiteX18" fmla="*/ 412955 w 2317458"/>
                <a:gd name="connsiteY18" fmla="*/ 44245 h 875216"/>
                <a:gd name="connsiteX19" fmla="*/ 471949 w 2317458"/>
                <a:gd name="connsiteY19" fmla="*/ 29497 h 875216"/>
                <a:gd name="connsiteX20" fmla="*/ 516194 w 2317458"/>
                <a:gd name="connsiteY20" fmla="*/ 14749 h 875216"/>
                <a:gd name="connsiteX21" fmla="*/ 648929 w 2317458"/>
                <a:gd name="connsiteY21" fmla="*/ 0 h 875216"/>
                <a:gd name="connsiteX22" fmla="*/ 1061884 w 2317458"/>
                <a:gd name="connsiteY22" fmla="*/ 14749 h 875216"/>
                <a:gd name="connsiteX23" fmla="*/ 1224117 w 2317458"/>
                <a:gd name="connsiteY23" fmla="*/ 44245 h 875216"/>
                <a:gd name="connsiteX24" fmla="*/ 1607575 w 2317458"/>
                <a:gd name="connsiteY24" fmla="*/ 73742 h 875216"/>
                <a:gd name="connsiteX25" fmla="*/ 1769807 w 2317458"/>
                <a:gd name="connsiteY25" fmla="*/ 88490 h 875216"/>
                <a:gd name="connsiteX26" fmla="*/ 1887794 w 2317458"/>
                <a:gd name="connsiteY26" fmla="*/ 117987 h 875216"/>
                <a:gd name="connsiteX27" fmla="*/ 1932039 w 2317458"/>
                <a:gd name="connsiteY27" fmla="*/ 162232 h 875216"/>
                <a:gd name="connsiteX28" fmla="*/ 2020529 w 2317458"/>
                <a:gd name="connsiteY28" fmla="*/ 191729 h 875216"/>
                <a:gd name="connsiteX29" fmla="*/ 2109020 w 2317458"/>
                <a:gd name="connsiteY29" fmla="*/ 250723 h 875216"/>
                <a:gd name="connsiteX30" fmla="*/ 2182762 w 2317458"/>
                <a:gd name="connsiteY30" fmla="*/ 339213 h 875216"/>
                <a:gd name="connsiteX31" fmla="*/ 2300749 w 2317458"/>
                <a:gd name="connsiteY31" fmla="*/ 471949 h 875216"/>
                <a:gd name="connsiteX32" fmla="*/ 2286000 w 2317458"/>
                <a:gd name="connsiteY32" fmla="*/ 663678 h 875216"/>
                <a:gd name="connsiteX33" fmla="*/ 2256504 w 2317458"/>
                <a:gd name="connsiteY33" fmla="*/ 707923 h 875216"/>
                <a:gd name="connsiteX34" fmla="*/ 2123768 w 2317458"/>
                <a:gd name="connsiteY34" fmla="*/ 752168 h 875216"/>
                <a:gd name="connsiteX35" fmla="*/ 2035278 w 2317458"/>
                <a:gd name="connsiteY35" fmla="*/ 781665 h 875216"/>
                <a:gd name="connsiteX36" fmla="*/ 1991033 w 2317458"/>
                <a:gd name="connsiteY36" fmla="*/ 796413 h 875216"/>
                <a:gd name="connsiteX37" fmla="*/ 1946787 w 2317458"/>
                <a:gd name="connsiteY37" fmla="*/ 811161 h 875216"/>
                <a:gd name="connsiteX38" fmla="*/ 1946787 w 2317458"/>
                <a:gd name="connsiteY38" fmla="*/ 825910 h 87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317458" h="875216">
                  <a:moveTo>
                    <a:pt x="1946787" y="825910"/>
                  </a:moveTo>
                  <a:cubicBezTo>
                    <a:pt x="1749561" y="875216"/>
                    <a:pt x="1872181" y="850301"/>
                    <a:pt x="1445342" y="825910"/>
                  </a:cubicBezTo>
                  <a:cubicBezTo>
                    <a:pt x="1420315" y="824480"/>
                    <a:pt x="1396263" y="815645"/>
                    <a:pt x="1371600" y="811161"/>
                  </a:cubicBezTo>
                  <a:cubicBezTo>
                    <a:pt x="1308286" y="799649"/>
                    <a:pt x="1209980" y="784002"/>
                    <a:pt x="1150375" y="781665"/>
                  </a:cubicBezTo>
                  <a:cubicBezTo>
                    <a:pt x="943997" y="773572"/>
                    <a:pt x="737420" y="771832"/>
                    <a:pt x="530942" y="766916"/>
                  </a:cubicBezTo>
                  <a:cubicBezTo>
                    <a:pt x="472658" y="758590"/>
                    <a:pt x="411479" y="751798"/>
                    <a:pt x="353962" y="737419"/>
                  </a:cubicBezTo>
                  <a:cubicBezTo>
                    <a:pt x="338880" y="733648"/>
                    <a:pt x="324465" y="727587"/>
                    <a:pt x="309717" y="722671"/>
                  </a:cubicBezTo>
                  <a:cubicBezTo>
                    <a:pt x="280220" y="703007"/>
                    <a:pt x="240890" y="693175"/>
                    <a:pt x="221226" y="663678"/>
                  </a:cubicBezTo>
                  <a:cubicBezTo>
                    <a:pt x="181897" y="604684"/>
                    <a:pt x="206478" y="629264"/>
                    <a:pt x="147484" y="589936"/>
                  </a:cubicBezTo>
                  <a:cubicBezTo>
                    <a:pt x="137652" y="575187"/>
                    <a:pt x="131828" y="556763"/>
                    <a:pt x="117987" y="545690"/>
                  </a:cubicBezTo>
                  <a:cubicBezTo>
                    <a:pt x="105848" y="535978"/>
                    <a:pt x="84735" y="541935"/>
                    <a:pt x="73742" y="530942"/>
                  </a:cubicBezTo>
                  <a:cubicBezTo>
                    <a:pt x="62749" y="519949"/>
                    <a:pt x="65427" y="500850"/>
                    <a:pt x="58994" y="486697"/>
                  </a:cubicBezTo>
                  <a:cubicBezTo>
                    <a:pt x="40799" y="446667"/>
                    <a:pt x="0" y="368710"/>
                    <a:pt x="0" y="368710"/>
                  </a:cubicBezTo>
                  <a:cubicBezTo>
                    <a:pt x="4916" y="344129"/>
                    <a:pt x="5947" y="318439"/>
                    <a:pt x="14749" y="294968"/>
                  </a:cubicBezTo>
                  <a:cubicBezTo>
                    <a:pt x="20973" y="278371"/>
                    <a:pt x="32898" y="264340"/>
                    <a:pt x="44246" y="250723"/>
                  </a:cubicBezTo>
                  <a:cubicBezTo>
                    <a:pt x="72218" y="217157"/>
                    <a:pt x="130359" y="169796"/>
                    <a:pt x="162233" y="147484"/>
                  </a:cubicBezTo>
                  <a:cubicBezTo>
                    <a:pt x="179413" y="135458"/>
                    <a:pt x="268176" y="82673"/>
                    <a:pt x="294968" y="73742"/>
                  </a:cubicBezTo>
                  <a:cubicBezTo>
                    <a:pt x="318749" y="65815"/>
                    <a:pt x="344391" y="65074"/>
                    <a:pt x="368710" y="58994"/>
                  </a:cubicBezTo>
                  <a:cubicBezTo>
                    <a:pt x="383792" y="55223"/>
                    <a:pt x="398007" y="48516"/>
                    <a:pt x="412955" y="44245"/>
                  </a:cubicBezTo>
                  <a:cubicBezTo>
                    <a:pt x="432445" y="38676"/>
                    <a:pt x="452459" y="35065"/>
                    <a:pt x="471949" y="29497"/>
                  </a:cubicBezTo>
                  <a:cubicBezTo>
                    <a:pt x="486897" y="25226"/>
                    <a:pt x="500859" y="17305"/>
                    <a:pt x="516194" y="14749"/>
                  </a:cubicBezTo>
                  <a:cubicBezTo>
                    <a:pt x="560106" y="7430"/>
                    <a:pt x="604684" y="4916"/>
                    <a:pt x="648929" y="0"/>
                  </a:cubicBezTo>
                  <a:cubicBezTo>
                    <a:pt x="786581" y="4916"/>
                    <a:pt x="924382" y="6661"/>
                    <a:pt x="1061884" y="14749"/>
                  </a:cubicBezTo>
                  <a:cubicBezTo>
                    <a:pt x="1121241" y="18241"/>
                    <a:pt x="1166202" y="36523"/>
                    <a:pt x="1224117" y="44245"/>
                  </a:cubicBezTo>
                  <a:cubicBezTo>
                    <a:pt x="1357897" y="62083"/>
                    <a:pt x="1469243" y="63496"/>
                    <a:pt x="1607575" y="73742"/>
                  </a:cubicBezTo>
                  <a:cubicBezTo>
                    <a:pt x="1661727" y="77753"/>
                    <a:pt x="1715730" y="83574"/>
                    <a:pt x="1769807" y="88490"/>
                  </a:cubicBezTo>
                  <a:cubicBezTo>
                    <a:pt x="1780440" y="90617"/>
                    <a:pt x="1868360" y="105031"/>
                    <a:pt x="1887794" y="117987"/>
                  </a:cubicBezTo>
                  <a:cubicBezTo>
                    <a:pt x="1905148" y="129556"/>
                    <a:pt x="1913806" y="152103"/>
                    <a:pt x="1932039" y="162232"/>
                  </a:cubicBezTo>
                  <a:cubicBezTo>
                    <a:pt x="1959218" y="177332"/>
                    <a:pt x="2020529" y="191729"/>
                    <a:pt x="2020529" y="191729"/>
                  </a:cubicBezTo>
                  <a:cubicBezTo>
                    <a:pt x="2161682" y="332879"/>
                    <a:pt x="1980951" y="165343"/>
                    <a:pt x="2109020" y="250723"/>
                  </a:cubicBezTo>
                  <a:cubicBezTo>
                    <a:pt x="2164041" y="287404"/>
                    <a:pt x="2143189" y="294693"/>
                    <a:pt x="2182762" y="339213"/>
                  </a:cubicBezTo>
                  <a:cubicBezTo>
                    <a:pt x="2317458" y="490745"/>
                    <a:pt x="2233805" y="371532"/>
                    <a:pt x="2300749" y="471949"/>
                  </a:cubicBezTo>
                  <a:cubicBezTo>
                    <a:pt x="2295833" y="535859"/>
                    <a:pt x="2297813" y="600677"/>
                    <a:pt x="2286000" y="663678"/>
                  </a:cubicBezTo>
                  <a:cubicBezTo>
                    <a:pt x="2282733" y="681100"/>
                    <a:pt x="2269038" y="695389"/>
                    <a:pt x="2256504" y="707923"/>
                  </a:cubicBezTo>
                  <a:cubicBezTo>
                    <a:pt x="2211122" y="753304"/>
                    <a:pt x="2189682" y="735689"/>
                    <a:pt x="2123768" y="752168"/>
                  </a:cubicBezTo>
                  <a:cubicBezTo>
                    <a:pt x="2093604" y="759709"/>
                    <a:pt x="2064775" y="771833"/>
                    <a:pt x="2035278" y="781665"/>
                  </a:cubicBezTo>
                  <a:lnTo>
                    <a:pt x="1991033" y="796413"/>
                  </a:lnTo>
                  <a:cubicBezTo>
                    <a:pt x="1976284" y="801329"/>
                    <a:pt x="1962333" y="811161"/>
                    <a:pt x="1946787" y="811161"/>
                  </a:cubicBezTo>
                  <a:lnTo>
                    <a:pt x="1946787" y="825910"/>
                  </a:lnTo>
                  <a:close/>
                </a:path>
              </a:pathLst>
            </a:cu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TextBox 15"/>
            <p:cNvSpPr txBox="1"/>
            <p:nvPr/>
          </p:nvSpPr>
          <p:spPr>
            <a:xfrm>
              <a:off x="6408805" y="483209"/>
              <a:ext cx="3423800" cy="718275"/>
            </a:xfrm>
            <a:prstGeom prst="rect">
              <a:avLst/>
            </a:prstGeom>
            <a:noFill/>
          </p:spPr>
          <p:txBody>
            <a:bodyPr wrap="none" rtlCol="0">
              <a:spAutoFit/>
            </a:bodyPr>
            <a:lstStyle/>
            <a:p>
              <a:pPr algn="ctr"/>
              <a:r>
                <a:rPr lang="zh-CN" altLang="en-US" sz="2400" b="1" dirty="0">
                  <a:solidFill>
                    <a:schemeClr val="bg1">
                      <a:lumMod val="50000"/>
                    </a:schemeClr>
                  </a:solidFill>
                  <a:latin typeface="楷体" pitchFamily="49" charset="-122"/>
                  <a:ea typeface="楷体" pitchFamily="49" charset="-122"/>
                </a:rPr>
                <a:t>建议浏览</a:t>
              </a:r>
              <a:endParaRPr lang="en-US" altLang="zh-CN" sz="2400" b="1" dirty="0">
                <a:solidFill>
                  <a:schemeClr val="bg1">
                    <a:lumMod val="50000"/>
                  </a:schemeClr>
                </a:solidFill>
                <a:latin typeface="楷体" pitchFamily="49" charset="-122"/>
                <a:ea typeface="楷体" pitchFamily="49" charset="-122"/>
              </a:endParaRPr>
            </a:p>
            <a:p>
              <a:pPr algn="ctr"/>
              <a:r>
                <a:rPr lang="zh-CN" altLang="en-US" sz="2400" b="1" dirty="0">
                  <a:solidFill>
                    <a:schemeClr val="bg1">
                      <a:lumMod val="50000"/>
                    </a:schemeClr>
                  </a:solidFill>
                  <a:latin typeface="楷体" pitchFamily="49" charset="-122"/>
                  <a:ea typeface="楷体" pitchFamily="49" charset="-122"/>
                </a:rPr>
                <a:t>国家统计局统计年鉴数据</a:t>
              </a:r>
            </a:p>
          </p:txBody>
        </p:sp>
      </p:grpSp>
      <p:pic>
        <p:nvPicPr>
          <p:cNvPr id="48129" name="Picture 1"/>
          <p:cNvPicPr>
            <a:picLocks noChangeAspect="1" noChangeArrowheads="1"/>
          </p:cNvPicPr>
          <p:nvPr/>
        </p:nvPicPr>
        <p:blipFill>
          <a:blip r:embed="rId3" cstate="print"/>
          <a:srcRect/>
          <a:stretch>
            <a:fillRect/>
          </a:stretch>
        </p:blipFill>
        <p:spPr bwMode="auto">
          <a:xfrm>
            <a:off x="0" y="2743271"/>
            <a:ext cx="7092829" cy="3589290"/>
          </a:xfrm>
          <a:prstGeom prst="rect">
            <a:avLst/>
          </a:prstGeom>
          <a:noFill/>
          <a:ln w="9525">
            <a:noFill/>
            <a:miter lim="800000"/>
            <a:headEnd/>
            <a:tailEnd/>
          </a:ln>
        </p:spPr>
      </p:pic>
      <p:sp>
        <p:nvSpPr>
          <p:cNvPr id="17" name="TextBox 16"/>
          <p:cNvSpPr txBox="1"/>
          <p:nvPr/>
        </p:nvSpPr>
        <p:spPr>
          <a:xfrm>
            <a:off x="2547567" y="2033516"/>
            <a:ext cx="3264035" cy="1384995"/>
          </a:xfrm>
          <a:prstGeom prst="rect">
            <a:avLst/>
          </a:prstGeom>
          <a:noFill/>
        </p:spPr>
        <p:txBody>
          <a:bodyPr wrap="none" rtlCol="0">
            <a:spAutoFit/>
          </a:bodyPr>
          <a:lstStyle/>
          <a:p>
            <a:pPr algn="ctr">
              <a:lnSpc>
                <a:spcPct val="200000"/>
              </a:lnSpc>
            </a:pPr>
            <a:r>
              <a:rPr lang="zh-CN" altLang="en-US" b="1" dirty="0">
                <a:solidFill>
                  <a:schemeClr val="tx2">
                    <a:lumMod val="50000"/>
                    <a:lumOff val="50000"/>
                  </a:schemeClr>
                </a:solidFill>
                <a:effectLst>
                  <a:outerShdw blurRad="38100" dist="38100" dir="2700000" algn="tl">
                    <a:srgbClr val="000000">
                      <a:alpha val="43137"/>
                    </a:srgbClr>
                  </a:outerShdw>
                </a:effectLst>
                <a:latin typeface="黑体" pitchFamily="49" charset="-122"/>
                <a:ea typeface="黑体" pitchFamily="49" charset="-122"/>
              </a:rPr>
              <a:t>支出法（中国版）三驾马车</a:t>
            </a:r>
            <a:endParaRPr lang="en-US" altLang="zh-CN" b="1" dirty="0">
              <a:solidFill>
                <a:schemeClr val="tx2">
                  <a:lumMod val="50000"/>
                  <a:lumOff val="50000"/>
                </a:schemeClr>
              </a:solidFill>
              <a:effectLst>
                <a:outerShdw blurRad="38100" dist="38100" dir="2700000" algn="tl">
                  <a:srgbClr val="000000">
                    <a:alpha val="43137"/>
                  </a:srgbClr>
                </a:outerShdw>
              </a:effectLst>
              <a:latin typeface="黑体" pitchFamily="49" charset="-122"/>
              <a:ea typeface="黑体" pitchFamily="49" charset="-122"/>
            </a:endParaRPr>
          </a:p>
          <a:p>
            <a:pPr algn="ctr">
              <a:lnSpc>
                <a:spcPct val="200000"/>
              </a:lnSpc>
            </a:pPr>
            <a:r>
              <a:rPr lang="en-US" altLang="zh-CN" sz="2400" b="1" spc="200" dirty="0">
                <a:solidFill>
                  <a:schemeClr val="tx2">
                    <a:lumMod val="50000"/>
                    <a:lumOff val="50000"/>
                  </a:schemeClr>
                </a:solidFill>
                <a:effectLst>
                  <a:outerShdw blurRad="38100" dist="38100" dir="2700000" algn="tl">
                    <a:srgbClr val="000000">
                      <a:alpha val="43137"/>
                    </a:srgbClr>
                  </a:outerShdw>
                </a:effectLst>
                <a:latin typeface="黑体" pitchFamily="49" charset="-122"/>
                <a:ea typeface="黑体" pitchFamily="49" charset="-122"/>
              </a:rPr>
              <a:t>GDP=(C+G)+I+(X-M)</a:t>
            </a:r>
            <a:endParaRPr lang="zh-CN" altLang="en-US" sz="2400" b="1" spc="200" dirty="0">
              <a:solidFill>
                <a:schemeClr val="tx2">
                  <a:lumMod val="50000"/>
                  <a:lumOff val="50000"/>
                </a:schemeClr>
              </a:solidFill>
              <a:effectLst>
                <a:outerShdw blurRad="38100" dist="38100" dir="2700000" algn="tl">
                  <a:srgbClr val="000000">
                    <a:alpha val="43137"/>
                  </a:srgbClr>
                </a:outerShdw>
              </a:effectLst>
              <a:latin typeface="黑体" pitchFamily="49" charset="-122"/>
              <a:ea typeface="黑体" pitchFamily="49" charset="-122"/>
            </a:endParaRPr>
          </a:p>
        </p:txBody>
      </p:sp>
      <p:pic>
        <p:nvPicPr>
          <p:cNvPr id="8" name="图片 7">
            <a:extLst>
              <a:ext uri="{FF2B5EF4-FFF2-40B4-BE49-F238E27FC236}">
                <a16:creationId xmlns:a16="http://schemas.microsoft.com/office/drawing/2014/main" id="{671AB899-7507-4C6F-AEE9-E19F387C347C}"/>
              </a:ext>
            </a:extLst>
          </p:cNvPr>
          <p:cNvPicPr>
            <a:picLocks noChangeAspect="1"/>
          </p:cNvPicPr>
          <p:nvPr/>
        </p:nvPicPr>
        <p:blipFill>
          <a:blip r:embed="rId4"/>
          <a:stretch>
            <a:fillRect/>
          </a:stretch>
        </p:blipFill>
        <p:spPr>
          <a:xfrm>
            <a:off x="1842154" y="2033516"/>
            <a:ext cx="9348451" cy="4830499"/>
          </a:xfrm>
          <a:prstGeom prst="rect">
            <a:avLst/>
          </a:prstGeom>
        </p:spPr>
      </p:pic>
      <p:pic>
        <p:nvPicPr>
          <p:cNvPr id="12" name="图片 11">
            <a:extLst>
              <a:ext uri="{FF2B5EF4-FFF2-40B4-BE49-F238E27FC236}">
                <a16:creationId xmlns:a16="http://schemas.microsoft.com/office/drawing/2014/main" id="{5F8EF1FE-A9F4-4B01-8196-42578075B317}"/>
              </a:ext>
            </a:extLst>
          </p:cNvPr>
          <p:cNvPicPr>
            <a:picLocks noChangeAspect="1"/>
          </p:cNvPicPr>
          <p:nvPr/>
        </p:nvPicPr>
        <p:blipFill>
          <a:blip r:embed="rId5"/>
          <a:stretch>
            <a:fillRect/>
          </a:stretch>
        </p:blipFill>
        <p:spPr>
          <a:xfrm>
            <a:off x="1806056" y="1100066"/>
            <a:ext cx="9485722" cy="933450"/>
          </a:xfrm>
          <a:prstGeom prst="rect">
            <a:avLst/>
          </a:prstGeom>
        </p:spPr>
      </p:pic>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3000" fill="hold"/>
                                        <p:tgtEl>
                                          <p:spTgt spid="17"/>
                                        </p:tgtEl>
                                        <p:attrNameLst>
                                          <p:attrName>ppt_x</p:attrName>
                                        </p:attrNameLst>
                                      </p:cBhvr>
                                      <p:tavLst>
                                        <p:tav tm="0">
                                          <p:val>
                                            <p:strVal val="0-#ppt_w/2"/>
                                          </p:val>
                                        </p:tav>
                                        <p:tav tm="100000">
                                          <p:val>
                                            <p:strVal val="#ppt_x"/>
                                          </p:val>
                                        </p:tav>
                                      </p:tavLst>
                                    </p:anim>
                                    <p:anim calcmode="lin" valueType="num">
                                      <p:cBhvr additive="base">
                                        <p:cTn id="8" dur="30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8129"/>
                                        </p:tgtEl>
                                        <p:attrNameLst>
                                          <p:attrName>style.visibility</p:attrName>
                                        </p:attrNameLst>
                                      </p:cBhvr>
                                      <p:to>
                                        <p:strVal val="visible"/>
                                      </p:to>
                                    </p:set>
                                    <p:anim calcmode="lin" valueType="num">
                                      <p:cBhvr additive="base">
                                        <p:cTn id="11" dur="3000" fill="hold"/>
                                        <p:tgtEl>
                                          <p:spTgt spid="48129"/>
                                        </p:tgtEl>
                                        <p:attrNameLst>
                                          <p:attrName>ppt_x</p:attrName>
                                        </p:attrNameLst>
                                      </p:cBhvr>
                                      <p:tavLst>
                                        <p:tav tm="0">
                                          <p:val>
                                            <p:strVal val="0-#ppt_w/2"/>
                                          </p:val>
                                        </p:tav>
                                        <p:tav tm="100000">
                                          <p:val>
                                            <p:strVal val="#ppt_x"/>
                                          </p:val>
                                        </p:tav>
                                      </p:tavLst>
                                    </p:anim>
                                    <p:anim calcmode="lin" valueType="num">
                                      <p:cBhvr additive="base">
                                        <p:cTn id="12" dur="3000" fill="hold"/>
                                        <p:tgtEl>
                                          <p:spTgt spid="4812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1000" fill="hold"/>
                                        <p:tgtEl>
                                          <p:spTgt spid="5"/>
                                        </p:tgtEl>
                                        <p:attrNameLst>
                                          <p:attrName>ppt_x</p:attrName>
                                        </p:attrNameLst>
                                      </p:cBhvr>
                                      <p:tavLst>
                                        <p:tav tm="0">
                                          <p:val>
                                            <p:strVal val="#ppt_x"/>
                                          </p:val>
                                        </p:tav>
                                        <p:tav tm="100000">
                                          <p:val>
                                            <p:strVal val="#ppt_x"/>
                                          </p:val>
                                        </p:tav>
                                      </p:tavLst>
                                    </p:anim>
                                    <p:anim calcmode="lin" valueType="num">
                                      <p:cBhvr additive="base">
                                        <p:cTn id="1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23</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108543"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的核算方法</a:t>
            </a:r>
            <a:endPar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5" name="AutoShape 4"/>
          <p:cNvSpPr>
            <a:spLocks noChangeArrowheads="1"/>
          </p:cNvSpPr>
          <p:nvPr/>
        </p:nvSpPr>
        <p:spPr bwMode="auto">
          <a:xfrm>
            <a:off x="2420617" y="2472190"/>
            <a:ext cx="5688632" cy="792113"/>
          </a:xfrm>
          <a:prstGeom prst="horizontalScroll">
            <a:avLst>
              <a:gd name="adj" fmla="val 12500"/>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2000" b="1" dirty="0"/>
              <a:t>二手商品的购买支出</a:t>
            </a:r>
          </a:p>
        </p:txBody>
      </p:sp>
      <p:sp>
        <p:nvSpPr>
          <p:cNvPr id="16" name="AutoShape 4">
            <a:extLst>
              <a:ext uri="{FF2B5EF4-FFF2-40B4-BE49-F238E27FC236}">
                <a16:creationId xmlns:a16="http://schemas.microsoft.com/office/drawing/2014/main" id="{B637D0AD-6AC6-4F25-9536-C0F6AFFF63A6}"/>
              </a:ext>
            </a:extLst>
          </p:cNvPr>
          <p:cNvSpPr>
            <a:spLocks noChangeArrowheads="1"/>
          </p:cNvSpPr>
          <p:nvPr/>
        </p:nvSpPr>
        <p:spPr bwMode="auto">
          <a:xfrm>
            <a:off x="2445421" y="3538996"/>
            <a:ext cx="5688632" cy="792113"/>
          </a:xfrm>
          <a:prstGeom prst="horizontalScroll">
            <a:avLst>
              <a:gd name="adj" fmla="val 12500"/>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2000" b="1" dirty="0"/>
              <a:t>股票、债券、古董、邮票、比特币等购买支出</a:t>
            </a:r>
          </a:p>
        </p:txBody>
      </p:sp>
    </p:spTree>
    <p:custDataLst>
      <p:tags r:id="rId1"/>
    </p:custDataLst>
    <p:extLst>
      <p:ext uri="{BB962C8B-B14F-4D97-AF65-F5344CB8AC3E}">
        <p14:creationId xmlns:p14="http://schemas.microsoft.com/office/powerpoint/2010/main" val="104659554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24</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108543"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的核算方法</a:t>
            </a:r>
            <a:endPar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 name="文本框 3"/>
          <p:cNvSpPr txBox="1"/>
          <p:nvPr/>
        </p:nvSpPr>
        <p:spPr>
          <a:xfrm>
            <a:off x="1094456" y="1856207"/>
            <a:ext cx="1198880" cy="398780"/>
          </a:xfrm>
          <a:prstGeom prst="rect">
            <a:avLst/>
          </a:prstGeom>
          <a:noFill/>
        </p:spPr>
        <p:txBody>
          <a:bodyPr wrap="none" rtlCol="0" anchor="t">
            <a:spAutoFit/>
          </a:bodyPr>
          <a:lstStyle/>
          <a:p>
            <a:pPr marL="0" indent="0" eaLnBrk="1" hangingPunct="1">
              <a:spcBef>
                <a:spcPct val="100000"/>
              </a:spcBef>
              <a:buClr>
                <a:srgbClr val="333300"/>
              </a:buClr>
              <a:buNone/>
            </a:pP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3.</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收入法</a:t>
            </a:r>
          </a:p>
        </p:txBody>
      </p:sp>
      <p:sp>
        <p:nvSpPr>
          <p:cNvPr id="5" name="文本框 4"/>
          <p:cNvSpPr txBox="1"/>
          <p:nvPr/>
        </p:nvSpPr>
        <p:spPr>
          <a:xfrm>
            <a:off x="930357" y="2387723"/>
            <a:ext cx="10558637" cy="553998"/>
          </a:xfrm>
          <a:prstGeom prst="rect">
            <a:avLst/>
          </a:prstGeom>
          <a:noFill/>
        </p:spPr>
        <p:txBody>
          <a:bodyPr wrap="square" rtlCol="0" anchor="t">
            <a:spAutoFit/>
          </a:bodyPr>
          <a:lstStyle/>
          <a:p>
            <a:pPr marL="342900" marR="0" indent="-342900" algn="l" defTabSz="914400" eaLnBrk="1" fontAlgn="auto" hangingPunct="1">
              <a:lnSpc>
                <a:spcPct val="150000"/>
              </a:lnSpc>
              <a:spcBef>
                <a:spcPct val="30000"/>
              </a:spcBef>
              <a:buClrTx/>
              <a:buSzTx/>
              <a:buFontTx/>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劳动工资、资本利息、地租、厂商利润等要素收入加起来，经过调整即可得到一国的总产出。</a:t>
            </a:r>
          </a:p>
        </p:txBody>
      </p:sp>
      <p:sp>
        <p:nvSpPr>
          <p:cNvPr id="14" name="矩形 13"/>
          <p:cNvSpPr/>
          <p:nvPr/>
        </p:nvSpPr>
        <p:spPr>
          <a:xfrm>
            <a:off x="1101057" y="3163976"/>
            <a:ext cx="8852568" cy="305949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200000"/>
              </a:lnSpc>
            </a:pPr>
            <a:r>
              <a:rPr lang="zh-CN" altLang="en-US" sz="2000" dirty="0">
                <a:solidFill>
                  <a:srgbClr val="002060"/>
                </a:solidFill>
                <a:latin typeface="黑体" pitchFamily="49" charset="-122"/>
                <a:ea typeface="黑体" pitchFamily="49" charset="-122"/>
              </a:rPr>
              <a:t>（</a:t>
            </a:r>
            <a:r>
              <a:rPr lang="en-US" altLang="zh-CN" sz="2000" dirty="0">
                <a:solidFill>
                  <a:srgbClr val="002060"/>
                </a:solidFill>
                <a:latin typeface="黑体" pitchFamily="49" charset="-122"/>
                <a:ea typeface="黑体" pitchFamily="49" charset="-122"/>
              </a:rPr>
              <a:t>1</a:t>
            </a:r>
            <a:r>
              <a:rPr lang="zh-CN" altLang="en-US" sz="2000" dirty="0">
                <a:solidFill>
                  <a:srgbClr val="002060"/>
                </a:solidFill>
                <a:latin typeface="黑体" pitchFamily="49" charset="-122"/>
                <a:ea typeface="黑体" pitchFamily="49" charset="-122"/>
              </a:rPr>
              <a:t>）工资、利息、租金等生产要素报酬</a:t>
            </a:r>
          </a:p>
          <a:p>
            <a:pPr>
              <a:lnSpc>
                <a:spcPct val="200000"/>
              </a:lnSpc>
            </a:pPr>
            <a:r>
              <a:rPr lang="zh-CN" altLang="en-US" sz="2000" dirty="0">
                <a:solidFill>
                  <a:srgbClr val="002060"/>
                </a:solidFill>
                <a:latin typeface="黑体" pitchFamily="49" charset="-122"/>
                <a:ea typeface="黑体" pitchFamily="49" charset="-122"/>
              </a:rPr>
              <a:t>（</a:t>
            </a:r>
            <a:r>
              <a:rPr lang="en-US" altLang="zh-CN" sz="2000" dirty="0">
                <a:solidFill>
                  <a:srgbClr val="002060"/>
                </a:solidFill>
                <a:latin typeface="黑体" pitchFamily="49" charset="-122"/>
                <a:ea typeface="黑体" pitchFamily="49" charset="-122"/>
              </a:rPr>
              <a:t>2</a:t>
            </a:r>
            <a:r>
              <a:rPr lang="zh-CN" altLang="en-US" sz="2000" dirty="0">
                <a:solidFill>
                  <a:srgbClr val="002060"/>
                </a:solidFill>
                <a:latin typeface="黑体" pitchFamily="49" charset="-122"/>
                <a:ea typeface="黑体" pitchFamily="49" charset="-122"/>
              </a:rPr>
              <a:t>）公司制企业的税前利润      </a:t>
            </a:r>
          </a:p>
          <a:p>
            <a:pPr>
              <a:lnSpc>
                <a:spcPct val="200000"/>
              </a:lnSpc>
            </a:pPr>
            <a:r>
              <a:rPr lang="zh-CN" altLang="en-US" sz="2000" dirty="0">
                <a:solidFill>
                  <a:srgbClr val="002060"/>
                </a:solidFill>
                <a:latin typeface="黑体" pitchFamily="49" charset="-122"/>
                <a:ea typeface="黑体" pitchFamily="49" charset="-122"/>
              </a:rPr>
              <a:t>（</a:t>
            </a:r>
            <a:r>
              <a:rPr lang="en-US" altLang="zh-CN" sz="2000" dirty="0">
                <a:solidFill>
                  <a:srgbClr val="002060"/>
                </a:solidFill>
                <a:latin typeface="黑体" pitchFamily="49" charset="-122"/>
                <a:ea typeface="黑体" pitchFamily="49" charset="-122"/>
              </a:rPr>
              <a:t>3</a:t>
            </a:r>
            <a:r>
              <a:rPr lang="zh-CN" altLang="en-US" sz="2000" dirty="0">
                <a:solidFill>
                  <a:srgbClr val="002060"/>
                </a:solidFill>
                <a:latin typeface="黑体" pitchFamily="49" charset="-122"/>
                <a:ea typeface="黑体" pitchFamily="49" charset="-122"/>
              </a:rPr>
              <a:t>）非公司制企业的企业主收入　</a:t>
            </a:r>
          </a:p>
          <a:p>
            <a:pPr>
              <a:lnSpc>
                <a:spcPct val="200000"/>
              </a:lnSpc>
            </a:pPr>
            <a:r>
              <a:rPr lang="zh-CN" altLang="en-US" sz="2000" dirty="0">
                <a:solidFill>
                  <a:srgbClr val="002060"/>
                </a:solidFill>
                <a:latin typeface="黑体" pitchFamily="49" charset="-122"/>
                <a:ea typeface="黑体" pitchFamily="49" charset="-122"/>
              </a:rPr>
              <a:t>（</a:t>
            </a:r>
            <a:r>
              <a:rPr lang="en-US" altLang="zh-CN" sz="2000" dirty="0">
                <a:solidFill>
                  <a:srgbClr val="002060"/>
                </a:solidFill>
                <a:latin typeface="黑体" pitchFamily="49" charset="-122"/>
                <a:ea typeface="黑体" pitchFamily="49" charset="-122"/>
              </a:rPr>
              <a:t>4</a:t>
            </a:r>
            <a:r>
              <a:rPr lang="zh-CN" altLang="en-US" sz="2000" dirty="0">
                <a:solidFill>
                  <a:srgbClr val="002060"/>
                </a:solidFill>
                <a:latin typeface="黑体" pitchFamily="49" charset="-122"/>
                <a:ea typeface="黑体" pitchFamily="49" charset="-122"/>
              </a:rPr>
              <a:t>）企业的转移支付及企业间接税　</a:t>
            </a:r>
            <a:endParaRPr lang="en-US" altLang="zh-CN" sz="2000" dirty="0">
              <a:solidFill>
                <a:srgbClr val="002060"/>
              </a:solidFill>
              <a:latin typeface="黑体" pitchFamily="49" charset="-122"/>
              <a:ea typeface="黑体" pitchFamily="49" charset="-122"/>
            </a:endParaRPr>
          </a:p>
          <a:p>
            <a:pPr>
              <a:lnSpc>
                <a:spcPct val="200000"/>
              </a:lnSpc>
            </a:pPr>
            <a:r>
              <a:rPr lang="zh-CN" altLang="en-US" sz="2000" dirty="0">
                <a:solidFill>
                  <a:srgbClr val="002060"/>
                </a:solidFill>
                <a:latin typeface="黑体" pitchFamily="49" charset="-122"/>
                <a:ea typeface="黑体" pitchFamily="49" charset="-122"/>
              </a:rPr>
              <a:t>（</a:t>
            </a:r>
            <a:r>
              <a:rPr lang="en-US" altLang="zh-CN" sz="2000" dirty="0">
                <a:solidFill>
                  <a:srgbClr val="002060"/>
                </a:solidFill>
                <a:latin typeface="黑体" pitchFamily="49" charset="-122"/>
                <a:ea typeface="黑体" pitchFamily="49" charset="-122"/>
              </a:rPr>
              <a:t>5</a:t>
            </a:r>
            <a:r>
              <a:rPr lang="zh-CN" altLang="en-US" sz="2000" dirty="0">
                <a:solidFill>
                  <a:srgbClr val="002060"/>
                </a:solidFill>
                <a:latin typeface="黑体" pitchFamily="49" charset="-122"/>
                <a:ea typeface="黑体" pitchFamily="49" charset="-122"/>
              </a:rPr>
              <a:t>）资本折旧</a:t>
            </a: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descr="https://timgsa.baidu.com/timg?image&amp;quality=80&amp;size=b9999_10000&amp;sec=1600086259425&amp;di=f493ff21c17e9f5e9a2aad41bf3940bd&amp;imgtype=0&amp;src=http%3A%2F%2Fimg.mp.itc.cn%2Fupload%2F20170714%2F718597346e2647c7ac1d1125e69ad5ec_th.jpg"/>
          <p:cNvPicPr>
            <a:picLocks noChangeAspect="1" noChangeArrowheads="1"/>
          </p:cNvPicPr>
          <p:nvPr/>
        </p:nvPicPr>
        <p:blipFill>
          <a:blip r:embed="rId3" cstate="print"/>
          <a:srcRect/>
          <a:stretch>
            <a:fillRect/>
          </a:stretch>
        </p:blipFill>
        <p:spPr bwMode="auto">
          <a:xfrm>
            <a:off x="6953250" y="3231127"/>
            <a:ext cx="5238750" cy="3267075"/>
          </a:xfrm>
          <a:prstGeom prst="rect">
            <a:avLst/>
          </a:prstGeom>
          <a:noFill/>
        </p:spPr>
      </p:pic>
      <p:grpSp>
        <p:nvGrpSpPr>
          <p:cNvPr id="6"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25</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108543"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的核算方法</a:t>
            </a:r>
            <a:endPar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nvGrpSpPr>
          <p:cNvPr id="14" name="组合 13"/>
          <p:cNvGrpSpPr/>
          <p:nvPr/>
        </p:nvGrpSpPr>
        <p:grpSpPr>
          <a:xfrm>
            <a:off x="1127962" y="2044564"/>
            <a:ext cx="5729073" cy="3570515"/>
            <a:chOff x="5248148" y="-283754"/>
            <a:chExt cx="5467132" cy="3086187"/>
          </a:xfrm>
        </p:grpSpPr>
        <p:sp>
          <p:nvSpPr>
            <p:cNvPr id="15" name="任意多边形 14"/>
            <p:cNvSpPr/>
            <p:nvPr/>
          </p:nvSpPr>
          <p:spPr>
            <a:xfrm rot="21259185">
              <a:off x="5248148" y="-283754"/>
              <a:ext cx="5467132" cy="3086187"/>
            </a:xfrm>
            <a:custGeom>
              <a:avLst/>
              <a:gdLst>
                <a:gd name="connsiteX0" fmla="*/ 1946787 w 2317458"/>
                <a:gd name="connsiteY0" fmla="*/ 825910 h 875216"/>
                <a:gd name="connsiteX1" fmla="*/ 1445342 w 2317458"/>
                <a:gd name="connsiteY1" fmla="*/ 825910 h 875216"/>
                <a:gd name="connsiteX2" fmla="*/ 1371600 w 2317458"/>
                <a:gd name="connsiteY2" fmla="*/ 811161 h 875216"/>
                <a:gd name="connsiteX3" fmla="*/ 1150375 w 2317458"/>
                <a:gd name="connsiteY3" fmla="*/ 781665 h 875216"/>
                <a:gd name="connsiteX4" fmla="*/ 530942 w 2317458"/>
                <a:gd name="connsiteY4" fmla="*/ 766916 h 875216"/>
                <a:gd name="connsiteX5" fmla="*/ 353962 w 2317458"/>
                <a:gd name="connsiteY5" fmla="*/ 737419 h 875216"/>
                <a:gd name="connsiteX6" fmla="*/ 309717 w 2317458"/>
                <a:gd name="connsiteY6" fmla="*/ 722671 h 875216"/>
                <a:gd name="connsiteX7" fmla="*/ 221226 w 2317458"/>
                <a:gd name="connsiteY7" fmla="*/ 663678 h 875216"/>
                <a:gd name="connsiteX8" fmla="*/ 147484 w 2317458"/>
                <a:gd name="connsiteY8" fmla="*/ 589936 h 875216"/>
                <a:gd name="connsiteX9" fmla="*/ 117987 w 2317458"/>
                <a:gd name="connsiteY9" fmla="*/ 545690 h 875216"/>
                <a:gd name="connsiteX10" fmla="*/ 73742 w 2317458"/>
                <a:gd name="connsiteY10" fmla="*/ 530942 h 875216"/>
                <a:gd name="connsiteX11" fmla="*/ 58994 w 2317458"/>
                <a:gd name="connsiteY11" fmla="*/ 486697 h 875216"/>
                <a:gd name="connsiteX12" fmla="*/ 0 w 2317458"/>
                <a:gd name="connsiteY12" fmla="*/ 368710 h 875216"/>
                <a:gd name="connsiteX13" fmla="*/ 14749 w 2317458"/>
                <a:gd name="connsiteY13" fmla="*/ 294968 h 875216"/>
                <a:gd name="connsiteX14" fmla="*/ 44246 w 2317458"/>
                <a:gd name="connsiteY14" fmla="*/ 250723 h 875216"/>
                <a:gd name="connsiteX15" fmla="*/ 162233 w 2317458"/>
                <a:gd name="connsiteY15" fmla="*/ 147484 h 875216"/>
                <a:gd name="connsiteX16" fmla="*/ 294968 w 2317458"/>
                <a:gd name="connsiteY16" fmla="*/ 73742 h 875216"/>
                <a:gd name="connsiteX17" fmla="*/ 368710 w 2317458"/>
                <a:gd name="connsiteY17" fmla="*/ 58994 h 875216"/>
                <a:gd name="connsiteX18" fmla="*/ 412955 w 2317458"/>
                <a:gd name="connsiteY18" fmla="*/ 44245 h 875216"/>
                <a:gd name="connsiteX19" fmla="*/ 471949 w 2317458"/>
                <a:gd name="connsiteY19" fmla="*/ 29497 h 875216"/>
                <a:gd name="connsiteX20" fmla="*/ 516194 w 2317458"/>
                <a:gd name="connsiteY20" fmla="*/ 14749 h 875216"/>
                <a:gd name="connsiteX21" fmla="*/ 648929 w 2317458"/>
                <a:gd name="connsiteY21" fmla="*/ 0 h 875216"/>
                <a:gd name="connsiteX22" fmla="*/ 1061884 w 2317458"/>
                <a:gd name="connsiteY22" fmla="*/ 14749 h 875216"/>
                <a:gd name="connsiteX23" fmla="*/ 1224117 w 2317458"/>
                <a:gd name="connsiteY23" fmla="*/ 44245 h 875216"/>
                <a:gd name="connsiteX24" fmla="*/ 1607575 w 2317458"/>
                <a:gd name="connsiteY24" fmla="*/ 73742 h 875216"/>
                <a:gd name="connsiteX25" fmla="*/ 1769807 w 2317458"/>
                <a:gd name="connsiteY25" fmla="*/ 88490 h 875216"/>
                <a:gd name="connsiteX26" fmla="*/ 1887794 w 2317458"/>
                <a:gd name="connsiteY26" fmla="*/ 117987 h 875216"/>
                <a:gd name="connsiteX27" fmla="*/ 1932039 w 2317458"/>
                <a:gd name="connsiteY27" fmla="*/ 162232 h 875216"/>
                <a:gd name="connsiteX28" fmla="*/ 2020529 w 2317458"/>
                <a:gd name="connsiteY28" fmla="*/ 191729 h 875216"/>
                <a:gd name="connsiteX29" fmla="*/ 2109020 w 2317458"/>
                <a:gd name="connsiteY29" fmla="*/ 250723 h 875216"/>
                <a:gd name="connsiteX30" fmla="*/ 2182762 w 2317458"/>
                <a:gd name="connsiteY30" fmla="*/ 339213 h 875216"/>
                <a:gd name="connsiteX31" fmla="*/ 2300749 w 2317458"/>
                <a:gd name="connsiteY31" fmla="*/ 471949 h 875216"/>
                <a:gd name="connsiteX32" fmla="*/ 2286000 w 2317458"/>
                <a:gd name="connsiteY32" fmla="*/ 663678 h 875216"/>
                <a:gd name="connsiteX33" fmla="*/ 2256504 w 2317458"/>
                <a:gd name="connsiteY33" fmla="*/ 707923 h 875216"/>
                <a:gd name="connsiteX34" fmla="*/ 2123768 w 2317458"/>
                <a:gd name="connsiteY34" fmla="*/ 752168 h 875216"/>
                <a:gd name="connsiteX35" fmla="*/ 2035278 w 2317458"/>
                <a:gd name="connsiteY35" fmla="*/ 781665 h 875216"/>
                <a:gd name="connsiteX36" fmla="*/ 1991033 w 2317458"/>
                <a:gd name="connsiteY36" fmla="*/ 796413 h 875216"/>
                <a:gd name="connsiteX37" fmla="*/ 1946787 w 2317458"/>
                <a:gd name="connsiteY37" fmla="*/ 811161 h 875216"/>
                <a:gd name="connsiteX38" fmla="*/ 1946787 w 2317458"/>
                <a:gd name="connsiteY38" fmla="*/ 825910 h 87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317458" h="875216">
                  <a:moveTo>
                    <a:pt x="1946787" y="825910"/>
                  </a:moveTo>
                  <a:cubicBezTo>
                    <a:pt x="1749561" y="875216"/>
                    <a:pt x="1872181" y="850301"/>
                    <a:pt x="1445342" y="825910"/>
                  </a:cubicBezTo>
                  <a:cubicBezTo>
                    <a:pt x="1420315" y="824480"/>
                    <a:pt x="1396263" y="815645"/>
                    <a:pt x="1371600" y="811161"/>
                  </a:cubicBezTo>
                  <a:cubicBezTo>
                    <a:pt x="1308286" y="799649"/>
                    <a:pt x="1209980" y="784002"/>
                    <a:pt x="1150375" y="781665"/>
                  </a:cubicBezTo>
                  <a:cubicBezTo>
                    <a:pt x="943997" y="773572"/>
                    <a:pt x="737420" y="771832"/>
                    <a:pt x="530942" y="766916"/>
                  </a:cubicBezTo>
                  <a:cubicBezTo>
                    <a:pt x="472658" y="758590"/>
                    <a:pt x="411479" y="751798"/>
                    <a:pt x="353962" y="737419"/>
                  </a:cubicBezTo>
                  <a:cubicBezTo>
                    <a:pt x="338880" y="733648"/>
                    <a:pt x="324465" y="727587"/>
                    <a:pt x="309717" y="722671"/>
                  </a:cubicBezTo>
                  <a:cubicBezTo>
                    <a:pt x="280220" y="703007"/>
                    <a:pt x="240890" y="693175"/>
                    <a:pt x="221226" y="663678"/>
                  </a:cubicBezTo>
                  <a:cubicBezTo>
                    <a:pt x="181897" y="604684"/>
                    <a:pt x="206478" y="629264"/>
                    <a:pt x="147484" y="589936"/>
                  </a:cubicBezTo>
                  <a:cubicBezTo>
                    <a:pt x="137652" y="575187"/>
                    <a:pt x="131828" y="556763"/>
                    <a:pt x="117987" y="545690"/>
                  </a:cubicBezTo>
                  <a:cubicBezTo>
                    <a:pt x="105848" y="535978"/>
                    <a:pt x="84735" y="541935"/>
                    <a:pt x="73742" y="530942"/>
                  </a:cubicBezTo>
                  <a:cubicBezTo>
                    <a:pt x="62749" y="519949"/>
                    <a:pt x="65427" y="500850"/>
                    <a:pt x="58994" y="486697"/>
                  </a:cubicBezTo>
                  <a:cubicBezTo>
                    <a:pt x="40799" y="446667"/>
                    <a:pt x="0" y="368710"/>
                    <a:pt x="0" y="368710"/>
                  </a:cubicBezTo>
                  <a:cubicBezTo>
                    <a:pt x="4916" y="344129"/>
                    <a:pt x="5947" y="318439"/>
                    <a:pt x="14749" y="294968"/>
                  </a:cubicBezTo>
                  <a:cubicBezTo>
                    <a:pt x="20973" y="278371"/>
                    <a:pt x="32898" y="264340"/>
                    <a:pt x="44246" y="250723"/>
                  </a:cubicBezTo>
                  <a:cubicBezTo>
                    <a:pt x="72218" y="217157"/>
                    <a:pt x="130359" y="169796"/>
                    <a:pt x="162233" y="147484"/>
                  </a:cubicBezTo>
                  <a:cubicBezTo>
                    <a:pt x="179413" y="135458"/>
                    <a:pt x="268176" y="82673"/>
                    <a:pt x="294968" y="73742"/>
                  </a:cubicBezTo>
                  <a:cubicBezTo>
                    <a:pt x="318749" y="65815"/>
                    <a:pt x="344391" y="65074"/>
                    <a:pt x="368710" y="58994"/>
                  </a:cubicBezTo>
                  <a:cubicBezTo>
                    <a:pt x="383792" y="55223"/>
                    <a:pt x="398007" y="48516"/>
                    <a:pt x="412955" y="44245"/>
                  </a:cubicBezTo>
                  <a:cubicBezTo>
                    <a:pt x="432445" y="38676"/>
                    <a:pt x="452459" y="35065"/>
                    <a:pt x="471949" y="29497"/>
                  </a:cubicBezTo>
                  <a:cubicBezTo>
                    <a:pt x="486897" y="25226"/>
                    <a:pt x="500859" y="17305"/>
                    <a:pt x="516194" y="14749"/>
                  </a:cubicBezTo>
                  <a:cubicBezTo>
                    <a:pt x="560106" y="7430"/>
                    <a:pt x="604684" y="4916"/>
                    <a:pt x="648929" y="0"/>
                  </a:cubicBezTo>
                  <a:cubicBezTo>
                    <a:pt x="786581" y="4916"/>
                    <a:pt x="924382" y="6661"/>
                    <a:pt x="1061884" y="14749"/>
                  </a:cubicBezTo>
                  <a:cubicBezTo>
                    <a:pt x="1121241" y="18241"/>
                    <a:pt x="1166202" y="36523"/>
                    <a:pt x="1224117" y="44245"/>
                  </a:cubicBezTo>
                  <a:cubicBezTo>
                    <a:pt x="1357897" y="62083"/>
                    <a:pt x="1469243" y="63496"/>
                    <a:pt x="1607575" y="73742"/>
                  </a:cubicBezTo>
                  <a:cubicBezTo>
                    <a:pt x="1661727" y="77753"/>
                    <a:pt x="1715730" y="83574"/>
                    <a:pt x="1769807" y="88490"/>
                  </a:cubicBezTo>
                  <a:cubicBezTo>
                    <a:pt x="1780440" y="90617"/>
                    <a:pt x="1868360" y="105031"/>
                    <a:pt x="1887794" y="117987"/>
                  </a:cubicBezTo>
                  <a:cubicBezTo>
                    <a:pt x="1905148" y="129556"/>
                    <a:pt x="1913806" y="152103"/>
                    <a:pt x="1932039" y="162232"/>
                  </a:cubicBezTo>
                  <a:cubicBezTo>
                    <a:pt x="1959218" y="177332"/>
                    <a:pt x="2020529" y="191729"/>
                    <a:pt x="2020529" y="191729"/>
                  </a:cubicBezTo>
                  <a:cubicBezTo>
                    <a:pt x="2161682" y="332879"/>
                    <a:pt x="1980951" y="165343"/>
                    <a:pt x="2109020" y="250723"/>
                  </a:cubicBezTo>
                  <a:cubicBezTo>
                    <a:pt x="2164041" y="287404"/>
                    <a:pt x="2143189" y="294693"/>
                    <a:pt x="2182762" y="339213"/>
                  </a:cubicBezTo>
                  <a:cubicBezTo>
                    <a:pt x="2317458" y="490745"/>
                    <a:pt x="2233805" y="371532"/>
                    <a:pt x="2300749" y="471949"/>
                  </a:cubicBezTo>
                  <a:cubicBezTo>
                    <a:pt x="2295833" y="535859"/>
                    <a:pt x="2297813" y="600677"/>
                    <a:pt x="2286000" y="663678"/>
                  </a:cubicBezTo>
                  <a:cubicBezTo>
                    <a:pt x="2282733" y="681100"/>
                    <a:pt x="2269038" y="695389"/>
                    <a:pt x="2256504" y="707923"/>
                  </a:cubicBezTo>
                  <a:cubicBezTo>
                    <a:pt x="2211122" y="753304"/>
                    <a:pt x="2189682" y="735689"/>
                    <a:pt x="2123768" y="752168"/>
                  </a:cubicBezTo>
                  <a:cubicBezTo>
                    <a:pt x="2093604" y="759709"/>
                    <a:pt x="2064775" y="771833"/>
                    <a:pt x="2035278" y="781665"/>
                  </a:cubicBezTo>
                  <a:lnTo>
                    <a:pt x="1991033" y="796413"/>
                  </a:lnTo>
                  <a:cubicBezTo>
                    <a:pt x="1976284" y="801329"/>
                    <a:pt x="1962333" y="811161"/>
                    <a:pt x="1946787" y="811161"/>
                  </a:cubicBezTo>
                  <a:lnTo>
                    <a:pt x="1946787" y="825910"/>
                  </a:lnTo>
                  <a:close/>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TextBox 15"/>
            <p:cNvSpPr txBox="1"/>
            <p:nvPr/>
          </p:nvSpPr>
          <p:spPr>
            <a:xfrm>
              <a:off x="5431462" y="253749"/>
              <a:ext cx="4899972" cy="1995208"/>
            </a:xfrm>
            <a:prstGeom prst="rect">
              <a:avLst/>
            </a:prstGeom>
            <a:noFill/>
          </p:spPr>
          <p:txBody>
            <a:bodyPr wrap="none" rtlCol="0">
              <a:spAutoFit/>
            </a:bodyPr>
            <a:lstStyle/>
            <a:p>
              <a:pPr algn="ctr"/>
              <a:r>
                <a:rPr lang="zh-CN" altLang="en-US" sz="2400" b="1" dirty="0">
                  <a:solidFill>
                    <a:schemeClr val="bg1">
                      <a:lumMod val="50000"/>
                    </a:schemeClr>
                  </a:solidFill>
                  <a:effectLst>
                    <a:outerShdw blurRad="38100" dist="38100" dir="2700000" algn="tl">
                      <a:srgbClr val="000000">
                        <a:alpha val="43137"/>
                      </a:srgbClr>
                    </a:outerShdw>
                  </a:effectLst>
                  <a:latin typeface="楷体" pitchFamily="49" charset="-122"/>
                  <a:ea typeface="楷体" pitchFamily="49" charset="-122"/>
                </a:rPr>
                <a:t>理论上来说</a:t>
              </a:r>
              <a:endParaRPr lang="en-US" altLang="zh-CN" sz="2400" b="1" dirty="0">
                <a:solidFill>
                  <a:schemeClr val="bg1">
                    <a:lumMod val="50000"/>
                  </a:schemeClr>
                </a:solidFill>
                <a:effectLst>
                  <a:outerShdw blurRad="38100" dist="38100" dir="2700000" algn="tl">
                    <a:srgbClr val="000000">
                      <a:alpha val="43137"/>
                    </a:srgbClr>
                  </a:outerShdw>
                </a:effectLst>
                <a:latin typeface="楷体" pitchFamily="49" charset="-122"/>
                <a:ea typeface="楷体" pitchFamily="49" charset="-122"/>
              </a:endParaRPr>
            </a:p>
            <a:p>
              <a:pPr algn="ctr"/>
              <a:r>
                <a:rPr lang="zh-CN" altLang="en-US" sz="2400" b="1" dirty="0">
                  <a:solidFill>
                    <a:schemeClr val="bg1">
                      <a:lumMod val="50000"/>
                    </a:schemeClr>
                  </a:solidFill>
                  <a:effectLst>
                    <a:outerShdw blurRad="38100" dist="38100" dir="2700000" algn="tl">
                      <a:srgbClr val="000000">
                        <a:alpha val="43137"/>
                      </a:srgbClr>
                    </a:outerShdw>
                  </a:effectLst>
                  <a:latin typeface="楷体" pitchFamily="49" charset="-122"/>
                  <a:ea typeface="楷体" pitchFamily="49" charset="-122"/>
                </a:rPr>
                <a:t>三种方法核算的国内生产总值应相等</a:t>
              </a:r>
              <a:endParaRPr lang="en-US" altLang="zh-CN" sz="2400" b="1" dirty="0">
                <a:solidFill>
                  <a:schemeClr val="bg1">
                    <a:lumMod val="50000"/>
                  </a:schemeClr>
                </a:solidFill>
                <a:effectLst>
                  <a:outerShdw blurRad="38100" dist="38100" dir="2700000" algn="tl">
                    <a:srgbClr val="000000">
                      <a:alpha val="43137"/>
                    </a:srgbClr>
                  </a:outerShdw>
                </a:effectLst>
                <a:latin typeface="楷体" pitchFamily="49" charset="-122"/>
                <a:ea typeface="楷体" pitchFamily="49" charset="-122"/>
              </a:endParaRPr>
            </a:p>
            <a:p>
              <a:pPr algn="ctr"/>
              <a:endParaRPr lang="en-US" altLang="zh-CN" sz="2400" b="1" dirty="0">
                <a:solidFill>
                  <a:schemeClr val="bg1">
                    <a:lumMod val="50000"/>
                  </a:schemeClr>
                </a:solidFill>
                <a:effectLst>
                  <a:outerShdw blurRad="38100" dist="38100" dir="2700000" algn="tl">
                    <a:srgbClr val="000000">
                      <a:alpha val="43137"/>
                    </a:srgbClr>
                  </a:outerShdw>
                </a:effectLst>
                <a:latin typeface="楷体" pitchFamily="49" charset="-122"/>
                <a:ea typeface="楷体" pitchFamily="49" charset="-122"/>
              </a:endParaRPr>
            </a:p>
            <a:p>
              <a:pPr algn="ctr"/>
              <a:r>
                <a:rPr lang="zh-CN" altLang="en-US" sz="2400" b="1" dirty="0">
                  <a:solidFill>
                    <a:schemeClr val="bg1">
                      <a:lumMod val="50000"/>
                    </a:schemeClr>
                  </a:solidFill>
                  <a:effectLst>
                    <a:outerShdw blurRad="38100" dist="38100" dir="2700000" algn="tl">
                      <a:srgbClr val="000000">
                        <a:alpha val="43137"/>
                      </a:srgbClr>
                    </a:outerShdw>
                  </a:effectLst>
                  <a:latin typeface="楷体" pitchFamily="49" charset="-122"/>
                  <a:ea typeface="楷体" pitchFamily="49" charset="-122"/>
                </a:rPr>
                <a:t>实践中</a:t>
              </a:r>
              <a:endParaRPr lang="en-US" altLang="zh-CN" sz="2400" b="1" dirty="0">
                <a:solidFill>
                  <a:schemeClr val="bg1">
                    <a:lumMod val="50000"/>
                  </a:schemeClr>
                </a:solidFill>
                <a:effectLst>
                  <a:outerShdw blurRad="38100" dist="38100" dir="2700000" algn="tl">
                    <a:srgbClr val="000000">
                      <a:alpha val="43137"/>
                    </a:srgbClr>
                  </a:outerShdw>
                </a:effectLst>
                <a:latin typeface="楷体" pitchFamily="49" charset="-122"/>
                <a:ea typeface="楷体" pitchFamily="49" charset="-122"/>
              </a:endParaRPr>
            </a:p>
            <a:p>
              <a:pPr algn="ctr"/>
              <a:r>
                <a:rPr lang="zh-CN" altLang="en-US" sz="2400" b="1" dirty="0">
                  <a:solidFill>
                    <a:schemeClr val="bg1">
                      <a:lumMod val="50000"/>
                    </a:schemeClr>
                  </a:solidFill>
                  <a:effectLst>
                    <a:outerShdw blurRad="38100" dist="38100" dir="2700000" algn="tl">
                      <a:srgbClr val="000000">
                        <a:alpha val="43137"/>
                      </a:srgbClr>
                    </a:outerShdw>
                  </a:effectLst>
                  <a:latin typeface="楷体" pitchFamily="49" charset="-122"/>
                  <a:ea typeface="楷体" pitchFamily="49" charset="-122"/>
                </a:rPr>
                <a:t>三种方法核算结果之间可能存在误差</a:t>
              </a:r>
              <a:endParaRPr lang="en-US" altLang="zh-CN" sz="2400" b="1" dirty="0">
                <a:solidFill>
                  <a:schemeClr val="bg1">
                    <a:lumMod val="50000"/>
                  </a:schemeClr>
                </a:solidFill>
                <a:effectLst>
                  <a:outerShdw blurRad="38100" dist="38100" dir="2700000" algn="tl">
                    <a:srgbClr val="000000">
                      <a:alpha val="43137"/>
                    </a:srgbClr>
                  </a:outerShdw>
                </a:effectLst>
                <a:latin typeface="楷体" pitchFamily="49" charset="-122"/>
                <a:ea typeface="楷体" pitchFamily="49" charset="-122"/>
              </a:endParaRPr>
            </a:p>
            <a:p>
              <a:pPr algn="ctr"/>
              <a:r>
                <a:rPr lang="zh-CN" altLang="en-US" sz="2400" b="1" dirty="0">
                  <a:solidFill>
                    <a:schemeClr val="bg1">
                      <a:lumMod val="50000"/>
                    </a:schemeClr>
                  </a:solidFill>
                  <a:effectLst>
                    <a:outerShdw blurRad="38100" dist="38100" dir="2700000" algn="tl">
                      <a:srgbClr val="000000">
                        <a:alpha val="43137"/>
                      </a:srgbClr>
                    </a:outerShdw>
                  </a:effectLst>
                  <a:latin typeface="楷体" pitchFamily="49" charset="-122"/>
                  <a:ea typeface="楷体" pitchFamily="49" charset="-122"/>
                </a:rPr>
                <a:t>以支出法为准</a:t>
              </a:r>
            </a:p>
          </p:txBody>
        </p:sp>
      </p:grpSp>
      <p:pic>
        <p:nvPicPr>
          <p:cNvPr id="60418" name="Picture 2" descr="https://ss2.bdstatic.com/70cFvnSh_Q1YnxGkpoWK1HF6hhy/it/u=3985203894,3404094102&amp;fm=26&amp;gp=0.jpg"/>
          <p:cNvPicPr>
            <a:picLocks noChangeAspect="1" noChangeArrowheads="1"/>
          </p:cNvPicPr>
          <p:nvPr/>
        </p:nvPicPr>
        <p:blipFill>
          <a:blip r:embed="rId4" cstate="print"/>
          <a:srcRect/>
          <a:stretch>
            <a:fillRect/>
          </a:stretch>
        </p:blipFill>
        <p:spPr bwMode="auto">
          <a:xfrm>
            <a:off x="7205304" y="405478"/>
            <a:ext cx="4733925" cy="2905125"/>
          </a:xfrm>
          <a:prstGeom prst="rect">
            <a:avLst/>
          </a:prstGeom>
          <a:noFill/>
        </p:spPr>
      </p:pic>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418"/>
                                        </p:tgtEl>
                                        <p:attrNameLst>
                                          <p:attrName>style.visibility</p:attrName>
                                        </p:attrNameLst>
                                      </p:cBhvr>
                                      <p:to>
                                        <p:strVal val="visible"/>
                                      </p:to>
                                    </p:set>
                                    <p:anim calcmode="lin" valueType="num">
                                      <p:cBhvr additive="base">
                                        <p:cTn id="7" dur="500" fill="hold"/>
                                        <p:tgtEl>
                                          <p:spTgt spid="60418"/>
                                        </p:tgtEl>
                                        <p:attrNameLst>
                                          <p:attrName>ppt_x</p:attrName>
                                        </p:attrNameLst>
                                      </p:cBhvr>
                                      <p:tavLst>
                                        <p:tav tm="0">
                                          <p:val>
                                            <p:strVal val="#ppt_x"/>
                                          </p:val>
                                        </p:tav>
                                        <p:tav tm="100000">
                                          <p:val>
                                            <p:strVal val="#ppt_x"/>
                                          </p:val>
                                        </p:tav>
                                      </p:tavLst>
                                    </p:anim>
                                    <p:anim calcmode="lin" valueType="num">
                                      <p:cBhvr additive="base">
                                        <p:cTn id="8" dur="500" fill="hold"/>
                                        <p:tgtEl>
                                          <p:spTgt spid="6041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0420"/>
                                        </p:tgtEl>
                                        <p:attrNameLst>
                                          <p:attrName>style.visibility</p:attrName>
                                        </p:attrNameLst>
                                      </p:cBhvr>
                                      <p:to>
                                        <p:strVal val="visible"/>
                                      </p:to>
                                    </p:set>
                                    <p:anim calcmode="lin" valueType="num">
                                      <p:cBhvr additive="base">
                                        <p:cTn id="13" dur="500" fill="hold"/>
                                        <p:tgtEl>
                                          <p:spTgt spid="60420"/>
                                        </p:tgtEl>
                                        <p:attrNameLst>
                                          <p:attrName>ppt_x</p:attrName>
                                        </p:attrNameLst>
                                      </p:cBhvr>
                                      <p:tavLst>
                                        <p:tav tm="0">
                                          <p:val>
                                            <p:strVal val="#ppt_x"/>
                                          </p:val>
                                        </p:tav>
                                        <p:tav tm="100000">
                                          <p:val>
                                            <p:strVal val="#ppt_x"/>
                                          </p:val>
                                        </p:tav>
                                      </p:tavLst>
                                    </p:anim>
                                    <p:anim calcmode="lin" valueType="num">
                                      <p:cBhvr additive="base">
                                        <p:cTn id="14" dur="500" fill="hold"/>
                                        <p:tgtEl>
                                          <p:spTgt spid="604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26</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108543"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的核算方法</a:t>
            </a:r>
            <a:endPar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98EF4DAE-ABFD-4EA5-8519-82C9224333BD}"/>
              </a:ext>
            </a:extLst>
          </p:cNvPr>
          <p:cNvPicPr>
            <a:picLocks noChangeAspect="1"/>
          </p:cNvPicPr>
          <p:nvPr/>
        </p:nvPicPr>
        <p:blipFill>
          <a:blip r:embed="rId3"/>
          <a:stretch>
            <a:fillRect/>
          </a:stretch>
        </p:blipFill>
        <p:spPr>
          <a:xfrm>
            <a:off x="6772275" y="0"/>
            <a:ext cx="5419725" cy="5895975"/>
          </a:xfrm>
          <a:prstGeom prst="rect">
            <a:avLst/>
          </a:prstGeom>
        </p:spPr>
      </p:pic>
      <p:graphicFrame>
        <p:nvGraphicFramePr>
          <p:cNvPr id="11" name="图表 10">
            <a:extLst>
              <a:ext uri="{FF2B5EF4-FFF2-40B4-BE49-F238E27FC236}">
                <a16:creationId xmlns:a16="http://schemas.microsoft.com/office/drawing/2014/main" id="{92A01873-6745-4624-B7FA-8AF2E2759CDE}"/>
              </a:ext>
            </a:extLst>
          </p:cNvPr>
          <p:cNvGraphicFramePr>
            <a:graphicFrameLocks/>
          </p:cNvGraphicFramePr>
          <p:nvPr>
            <p:extLst>
              <p:ext uri="{D42A27DB-BD31-4B8C-83A1-F6EECF244321}">
                <p14:modId xmlns:p14="http://schemas.microsoft.com/office/powerpoint/2010/main" val="2492899641"/>
              </p:ext>
            </p:extLst>
          </p:nvPr>
        </p:nvGraphicFramePr>
        <p:xfrm>
          <a:off x="401320" y="1919286"/>
          <a:ext cx="6132830" cy="4252913"/>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308169543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27</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108543"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（四）</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GDP与经济福利</a:t>
            </a:r>
            <a:endPar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文本框 4"/>
          <p:cNvSpPr txBox="1"/>
          <p:nvPr/>
        </p:nvSpPr>
        <p:spPr>
          <a:xfrm>
            <a:off x="550173" y="1844588"/>
            <a:ext cx="7474711" cy="4286238"/>
          </a:xfrm>
          <a:prstGeom prst="rect">
            <a:avLst/>
          </a:prstGeom>
          <a:noFill/>
        </p:spPr>
        <p:txBody>
          <a:bodyPr wrap="square" rtlCol="0" anchor="t">
            <a:spAutoFit/>
          </a:bodyPr>
          <a:lstStyle/>
          <a:p>
            <a:pPr marL="342900" marR="0" indent="-342900" algn="l" defTabSz="914400" eaLnBrk="1" fontAlgn="auto" hangingPunct="1">
              <a:lnSpc>
                <a:spcPct val="200000"/>
              </a:lnSpc>
              <a:spcBef>
                <a:spcPct val="30000"/>
              </a:spcBef>
              <a:buClrTx/>
              <a:buSzTx/>
              <a:buFontTx/>
            </a:pPr>
            <a:r>
              <a:rPr lang="zh-CN" altLang="en-US" b="1" dirty="0">
                <a:solidFill>
                  <a:schemeClr val="bg2">
                    <a:lumMod val="50000"/>
                  </a:schemeClr>
                </a:solidFill>
                <a:effectLst>
                  <a:outerShdw blurRad="38100" dist="38100" dir="2700000" algn="tl">
                    <a:srgbClr val="000000">
                      <a:alpha val="43137"/>
                    </a:srgbClr>
                  </a:outerShdw>
                </a:effectLst>
                <a:latin typeface="楷体" pitchFamily="49" charset="-122"/>
                <a:ea typeface="楷体" pitchFamily="49" charset="-122"/>
                <a:cs typeface="黑体" panose="02010609060101010101" pitchFamily="49" charset="-122"/>
                <a:sym typeface="+mn-ea"/>
              </a:rPr>
              <a:t>第一，GDP漏掉了对家务劳动、自给自足生产活动的统计。</a:t>
            </a:r>
          </a:p>
          <a:p>
            <a:pPr marL="342900" marR="0" indent="-342900" algn="l" defTabSz="914400" eaLnBrk="1" fontAlgn="auto" hangingPunct="1">
              <a:lnSpc>
                <a:spcPct val="200000"/>
              </a:lnSpc>
              <a:spcBef>
                <a:spcPct val="30000"/>
              </a:spcBef>
              <a:buClrTx/>
              <a:buSzTx/>
              <a:buFontTx/>
            </a:pPr>
            <a:r>
              <a:rPr lang="zh-CN" altLang="en-US" b="1" dirty="0">
                <a:solidFill>
                  <a:schemeClr val="bg2">
                    <a:lumMod val="50000"/>
                  </a:schemeClr>
                </a:solidFill>
                <a:effectLst>
                  <a:outerShdw blurRad="38100" dist="38100" dir="2700000" algn="tl">
                    <a:srgbClr val="000000">
                      <a:alpha val="43137"/>
                    </a:srgbClr>
                  </a:outerShdw>
                </a:effectLst>
                <a:latin typeface="楷体" pitchFamily="49" charset="-122"/>
                <a:ea typeface="楷体" pitchFamily="49" charset="-122"/>
                <a:cs typeface="黑体" panose="02010609060101010101" pitchFamily="49" charset="-122"/>
                <a:sym typeface="+mn-ea"/>
              </a:rPr>
              <a:t>第二，GDP并没有衡量经济活动给自然环境带来的负面影响。</a:t>
            </a:r>
          </a:p>
          <a:p>
            <a:pPr marL="342900" marR="0" indent="-342900" algn="l" defTabSz="914400" eaLnBrk="1" fontAlgn="auto" hangingPunct="1">
              <a:lnSpc>
                <a:spcPct val="200000"/>
              </a:lnSpc>
              <a:spcBef>
                <a:spcPct val="30000"/>
              </a:spcBef>
              <a:buClrTx/>
              <a:buSzTx/>
              <a:buFontTx/>
            </a:pPr>
            <a:r>
              <a:rPr lang="zh-CN" altLang="en-US" b="1" dirty="0">
                <a:solidFill>
                  <a:schemeClr val="bg2">
                    <a:lumMod val="50000"/>
                  </a:schemeClr>
                </a:solidFill>
                <a:effectLst>
                  <a:outerShdw blurRad="38100" dist="38100" dir="2700000" algn="tl">
                    <a:srgbClr val="000000">
                      <a:alpha val="43137"/>
                    </a:srgbClr>
                  </a:outerShdw>
                </a:effectLst>
                <a:latin typeface="楷体" pitchFamily="49" charset="-122"/>
                <a:ea typeface="楷体" pitchFamily="49" charset="-122"/>
                <a:cs typeface="黑体" panose="02010609060101010101" pitchFamily="49" charset="-122"/>
                <a:sym typeface="+mn-ea"/>
              </a:rPr>
              <a:t>第三，GDP指标很难反映产品和服务的质量改进。</a:t>
            </a:r>
          </a:p>
          <a:p>
            <a:pPr marL="342900" marR="0" indent="-342900" algn="l" defTabSz="914400" eaLnBrk="1" fontAlgn="auto" hangingPunct="1">
              <a:lnSpc>
                <a:spcPct val="200000"/>
              </a:lnSpc>
              <a:spcBef>
                <a:spcPct val="30000"/>
              </a:spcBef>
              <a:buClrTx/>
              <a:buSzTx/>
              <a:buFontTx/>
            </a:pPr>
            <a:r>
              <a:rPr lang="zh-CN" altLang="en-US" b="1" dirty="0">
                <a:solidFill>
                  <a:schemeClr val="bg2">
                    <a:lumMod val="50000"/>
                  </a:schemeClr>
                </a:solidFill>
                <a:effectLst>
                  <a:outerShdw blurRad="38100" dist="38100" dir="2700000" algn="tl">
                    <a:srgbClr val="000000">
                      <a:alpha val="43137"/>
                    </a:srgbClr>
                  </a:outerShdw>
                </a:effectLst>
                <a:latin typeface="楷体" pitchFamily="49" charset="-122"/>
                <a:ea typeface="楷体" pitchFamily="49" charset="-122"/>
                <a:cs typeface="黑体" panose="02010609060101010101" pitchFamily="49" charset="-122"/>
                <a:sym typeface="+mn-ea"/>
              </a:rPr>
              <a:t>第四，GDP并不反映一国的收入分配情况。</a:t>
            </a:r>
          </a:p>
          <a:p>
            <a:pPr marL="342900" marR="0" indent="-342900" algn="l" defTabSz="914400" eaLnBrk="1" fontAlgn="auto" hangingPunct="1">
              <a:lnSpc>
                <a:spcPct val="200000"/>
              </a:lnSpc>
              <a:spcBef>
                <a:spcPct val="30000"/>
              </a:spcBef>
              <a:buClrTx/>
              <a:buSzTx/>
              <a:buFontTx/>
            </a:pPr>
            <a:r>
              <a:rPr lang="zh-CN" altLang="en-US" b="1" dirty="0">
                <a:solidFill>
                  <a:schemeClr val="bg2">
                    <a:lumMod val="50000"/>
                  </a:schemeClr>
                </a:solidFill>
                <a:effectLst>
                  <a:outerShdw blurRad="38100" dist="38100" dir="2700000" algn="tl">
                    <a:srgbClr val="000000">
                      <a:alpha val="43137"/>
                    </a:srgbClr>
                  </a:outerShdw>
                </a:effectLst>
                <a:latin typeface="楷体" pitchFamily="49" charset="-122"/>
                <a:ea typeface="楷体" pitchFamily="49" charset="-122"/>
                <a:cs typeface="黑体" panose="02010609060101010101" pitchFamily="49" charset="-122"/>
                <a:sym typeface="+mn-ea"/>
              </a:rPr>
              <a:t>第五，GDP带有某种过分的物质主义色彩，犯罪增加的警务费用、这种GDP的增加只能反映生活质量被破坏，对国民而言并不是件好事。</a:t>
            </a:r>
          </a:p>
          <a:p>
            <a:pPr marL="342900" marR="0" indent="-342900" algn="l" defTabSz="914400" eaLnBrk="1" fontAlgn="auto" hangingPunct="1">
              <a:lnSpc>
                <a:spcPct val="200000"/>
              </a:lnSpc>
              <a:spcBef>
                <a:spcPct val="30000"/>
              </a:spcBef>
              <a:buClrTx/>
              <a:buSzTx/>
              <a:buFontTx/>
            </a:pPr>
            <a:r>
              <a:rPr lang="zh-CN" altLang="en-US" b="1" dirty="0">
                <a:solidFill>
                  <a:schemeClr val="bg2">
                    <a:lumMod val="50000"/>
                  </a:schemeClr>
                </a:solidFill>
                <a:effectLst>
                  <a:outerShdw blurRad="38100" dist="38100" dir="2700000" algn="tl">
                    <a:srgbClr val="000000">
                      <a:alpha val="43137"/>
                    </a:srgbClr>
                  </a:outerShdw>
                </a:effectLst>
                <a:latin typeface="楷体" pitchFamily="49" charset="-122"/>
                <a:ea typeface="楷体" pitchFamily="49" charset="-122"/>
                <a:cs typeface="黑体" panose="02010609060101010101" pitchFamily="49" charset="-122"/>
                <a:sym typeface="+mn-ea"/>
              </a:rPr>
              <a:t>第六，受名义汇率影响，不能准确地进行国别比较。</a:t>
            </a:r>
          </a:p>
        </p:txBody>
      </p:sp>
      <p:pic>
        <p:nvPicPr>
          <p:cNvPr id="45060" name="Picture 4" descr="https://ss2.bdstatic.com/70cFvnSh_Q1YnxGkpoWK1HF6hhy/it/u=928107467,3181826337&amp;fm=26&amp;gp=0.jpg"/>
          <p:cNvPicPr>
            <a:picLocks noChangeAspect="1" noChangeArrowheads="1"/>
          </p:cNvPicPr>
          <p:nvPr/>
        </p:nvPicPr>
        <p:blipFill>
          <a:blip r:embed="rId3" cstate="print"/>
          <a:srcRect/>
          <a:stretch>
            <a:fillRect/>
          </a:stretch>
        </p:blipFill>
        <p:spPr bwMode="auto">
          <a:xfrm>
            <a:off x="6533534" y="0"/>
            <a:ext cx="5658465" cy="2074459"/>
          </a:xfrm>
          <a:prstGeom prst="rect">
            <a:avLst/>
          </a:prstGeom>
          <a:noFill/>
        </p:spPr>
      </p:pic>
      <p:pic>
        <p:nvPicPr>
          <p:cNvPr id="6" name="图片 5">
            <a:extLst>
              <a:ext uri="{FF2B5EF4-FFF2-40B4-BE49-F238E27FC236}">
                <a16:creationId xmlns:a16="http://schemas.microsoft.com/office/drawing/2014/main" id="{33507B25-0183-B9A6-67E7-8C194BAADEBA}"/>
              </a:ext>
            </a:extLst>
          </p:cNvPr>
          <p:cNvPicPr>
            <a:picLocks noChangeAspect="1"/>
          </p:cNvPicPr>
          <p:nvPr/>
        </p:nvPicPr>
        <p:blipFill>
          <a:blip r:embed="rId4"/>
          <a:stretch>
            <a:fillRect/>
          </a:stretch>
        </p:blipFill>
        <p:spPr>
          <a:xfrm>
            <a:off x="7429826" y="2289688"/>
            <a:ext cx="4672965" cy="3809482"/>
          </a:xfrm>
          <a:prstGeom prst="rect">
            <a:avLst/>
          </a:prstGeom>
        </p:spPr>
      </p:pic>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5060"/>
                                        </p:tgtEl>
                                        <p:attrNameLst>
                                          <p:attrName>style.visibility</p:attrName>
                                        </p:attrNameLst>
                                      </p:cBhvr>
                                      <p:to>
                                        <p:strVal val="visible"/>
                                      </p:to>
                                    </p:set>
                                    <p:anim calcmode="lin" valueType="num">
                                      <p:cBhvr additive="base">
                                        <p:cTn id="43" dur="500" fill="hold"/>
                                        <p:tgtEl>
                                          <p:spTgt spid="45060"/>
                                        </p:tgtEl>
                                        <p:attrNameLst>
                                          <p:attrName>ppt_x</p:attrName>
                                        </p:attrNameLst>
                                      </p:cBhvr>
                                      <p:tavLst>
                                        <p:tav tm="0">
                                          <p:val>
                                            <p:strVal val="#ppt_x"/>
                                          </p:val>
                                        </p:tav>
                                        <p:tav tm="100000">
                                          <p:val>
                                            <p:strVal val="#ppt_x"/>
                                          </p:val>
                                        </p:tav>
                                      </p:tavLst>
                                    </p:anim>
                                    <p:anim calcmode="lin" valueType="num">
                                      <p:cBhvr additive="base">
                                        <p:cTn id="44" dur="500" fill="hold"/>
                                        <p:tgtEl>
                                          <p:spTgt spid="4506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课堂练习</a:t>
              </a: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28</a:t>
            </a:fld>
            <a:endParaRPr lang="zh-CN" altLang="en-US">
              <a:latin typeface="黑体" panose="02010609060101010101" pitchFamily="49" charset="-122"/>
              <a:ea typeface="黑体" panose="02010609060101010101" pitchFamily="49" charset="-122"/>
            </a:endParaRP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sp>
        <p:nvSpPr>
          <p:cNvPr id="8" name="文本框 7"/>
          <p:cNvSpPr txBox="1"/>
          <p:nvPr/>
        </p:nvSpPr>
        <p:spPr>
          <a:xfrm>
            <a:off x="87426" y="1536174"/>
            <a:ext cx="11752149" cy="5560176"/>
          </a:xfrm>
          <a:prstGeom prst="rect">
            <a:avLst/>
          </a:prstGeom>
          <a:noFill/>
        </p:spPr>
        <p:txBody>
          <a:bodyPr wrap="square" rtlCol="0" anchor="t">
            <a:spAutoFit/>
          </a:bodyPr>
          <a:lstStyle/>
          <a:p>
            <a:pPr>
              <a:lnSpc>
                <a:spcPct val="150000"/>
              </a:lnSpc>
            </a:pPr>
            <a:r>
              <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1.</a:t>
            </a: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国民生产总值等于各种最终产品和中间产品的价值总和。</a:t>
            </a:r>
            <a:endPar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endParaRPr>
          </a:p>
          <a:p>
            <a:pPr>
              <a:lnSpc>
                <a:spcPct val="150000"/>
              </a:lnSpc>
            </a:pP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a:t>
            </a:r>
            <a:r>
              <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a:t>
            </a: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a:t>
            </a:r>
            <a:endPar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endParaRPr>
          </a:p>
          <a:p>
            <a:pPr>
              <a:lnSpc>
                <a:spcPct val="150000"/>
              </a:lnSpc>
            </a:pPr>
            <a:r>
              <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2.</a:t>
            </a: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今年建成并出售的房屋的价值和去年建成而在今年出售的房屋的价值都应计入今年的国民生产总值。</a:t>
            </a:r>
            <a:endPar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endParaRPr>
          </a:p>
          <a:p>
            <a:pPr>
              <a:lnSpc>
                <a:spcPct val="150000"/>
              </a:lnSpc>
            </a:pP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a:t>
            </a:r>
            <a:r>
              <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a:t>
            </a: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a:t>
            </a:r>
            <a:endPar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endParaRPr>
          </a:p>
          <a:p>
            <a:pPr>
              <a:lnSpc>
                <a:spcPct val="150000"/>
              </a:lnSpc>
            </a:pPr>
            <a:r>
              <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3.</a:t>
            </a: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用作钢铁厂炼钢用的煤和居民烧火用的煤都应计入国民生产总值中。</a:t>
            </a:r>
            <a:endPar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endParaRPr>
          </a:p>
          <a:p>
            <a:pPr>
              <a:lnSpc>
                <a:spcPct val="150000"/>
              </a:lnSpc>
            </a:pP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a:t>
            </a:r>
            <a:r>
              <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a:t>
            </a: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a:t>
            </a:r>
            <a:endPar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endParaRPr>
          </a:p>
          <a:p>
            <a:pPr>
              <a:lnSpc>
                <a:spcPct val="150000"/>
              </a:lnSpc>
            </a:pPr>
            <a:r>
              <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4.</a:t>
            </a: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同样的服装，在生产中作为工作服穿就是中间产品，而在日常生活中穿就是最终产品。</a:t>
            </a:r>
            <a:endPar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endParaRPr>
          </a:p>
          <a:p>
            <a:pPr>
              <a:lnSpc>
                <a:spcPct val="150000"/>
              </a:lnSpc>
            </a:pP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a:t>
            </a:r>
            <a:endPar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endParaRPr>
          </a:p>
          <a:p>
            <a:pPr>
              <a:lnSpc>
                <a:spcPct val="150000"/>
              </a:lnSpc>
            </a:pPr>
            <a:r>
              <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5.</a:t>
            </a: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居民购买住房属于个人消费支出。</a:t>
            </a:r>
            <a:endPar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endParaRPr>
          </a:p>
          <a:p>
            <a:pPr>
              <a:lnSpc>
                <a:spcPct val="150000"/>
              </a:lnSpc>
            </a:pP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a:t>
            </a:r>
            <a:r>
              <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a:t>
            </a: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a:t>
            </a:r>
            <a:endPar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endParaRPr>
          </a:p>
          <a:p>
            <a:pPr>
              <a:lnSpc>
                <a:spcPct val="150000"/>
              </a:lnSpc>
            </a:pPr>
            <a:endPar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endParaRPr>
          </a:p>
          <a:p>
            <a:pPr>
              <a:lnSpc>
                <a:spcPct val="150000"/>
              </a:lnSpc>
            </a:pPr>
            <a:endPar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01573306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 calcmode="lin" valueType="num">
                                      <p:cBhvr additive="base">
                                        <p:cTn id="13"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 calcmode="lin" valueType="num">
                                      <p:cBhvr additive="base">
                                        <p:cTn id="19"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anim calcmode="lin" valueType="num">
                                      <p:cBhvr additive="base">
                                        <p:cTn id="25"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anim calcmode="lin" valueType="num">
                                      <p:cBhvr additive="base">
                                        <p:cTn id="31"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演示文稿1_04"/>
          <p:cNvPicPr>
            <a:picLocks noChangeAspect="1"/>
          </p:cNvPicPr>
          <p:nvPr/>
        </p:nvPicPr>
        <p:blipFill>
          <a:blip r:embed="rId3" cstate="print">
            <a:lum bright="-30000" contrast="54000"/>
          </a:blip>
          <a:stretch>
            <a:fillRect/>
          </a:stretch>
        </p:blipFill>
        <p:spPr>
          <a:xfrm>
            <a:off x="-37465" y="-5715"/>
            <a:ext cx="12266930" cy="6899910"/>
          </a:xfrm>
          <a:prstGeom prst="rect">
            <a:avLst/>
          </a:prstGeom>
          <a:solidFill>
            <a:schemeClr val="accent2"/>
          </a:solidFill>
          <a:ln>
            <a:noFill/>
          </a:ln>
        </p:spPr>
      </p:pic>
      <p:sp>
        <p:nvSpPr>
          <p:cNvPr id="6" name="文本框 5"/>
          <p:cNvSpPr txBox="1"/>
          <p:nvPr/>
        </p:nvSpPr>
        <p:spPr>
          <a:xfrm>
            <a:off x="0" y="2275840"/>
            <a:ext cx="9144000" cy="2123658"/>
          </a:xfrm>
          <a:prstGeom prst="rect">
            <a:avLst/>
          </a:prstGeom>
          <a:noFill/>
        </p:spPr>
        <p:txBody>
          <a:bodyPr wrap="square" rtlCol="0">
            <a:spAutoFit/>
          </a:bodyPr>
          <a:lstStyle/>
          <a:p>
            <a:pPr algn="l">
              <a:buClrTx/>
              <a:buSzTx/>
              <a:buFontTx/>
            </a:pPr>
            <a:r>
              <a:rPr lang="zh-CN" altLang="en-US"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8</a:t>
            </a:r>
            <a:r>
              <a:rPr lang="zh-CN" altLang="en-US"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2</a:t>
            </a:r>
            <a:endParaRPr lang="zh-CN" altLang="en-US"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endParaRPr>
          </a:p>
          <a:p>
            <a:pPr algn="l">
              <a:buClrTx/>
              <a:buSzTx/>
              <a:buFontTx/>
            </a:pPr>
            <a:r>
              <a:rPr lang="zh-CN" altLang="en-US" sz="60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国民收入衡量的其他数据</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29</a:t>
            </a:fld>
            <a:endParaRPr lang="zh-CN" altLang="en-US">
              <a:latin typeface="黑体" panose="02010609060101010101" pitchFamily="49" charset="-122"/>
              <a:ea typeface="黑体" panose="02010609060101010101" pitchFamily="49" charset="-122"/>
            </a:endParaRPr>
          </a:p>
        </p:txBody>
      </p:sp>
    </p:spTree>
    <p:custDataLst>
      <p:tags r:id="rId1"/>
    </p:custData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演示文稿1_04"/>
          <p:cNvPicPr>
            <a:picLocks noChangeAspect="1"/>
          </p:cNvPicPr>
          <p:nvPr/>
        </p:nvPicPr>
        <p:blipFill>
          <a:blip r:embed="rId3" cstate="print">
            <a:lum bright="-30000" contrast="54000"/>
          </a:blip>
          <a:stretch>
            <a:fillRect/>
          </a:stretch>
        </p:blipFill>
        <p:spPr>
          <a:xfrm>
            <a:off x="-37465" y="-20955"/>
            <a:ext cx="12266930" cy="6899910"/>
          </a:xfrm>
          <a:prstGeom prst="rect">
            <a:avLst/>
          </a:prstGeom>
          <a:solidFill>
            <a:schemeClr val="accent2"/>
          </a:solidFill>
          <a:ln>
            <a:noFill/>
          </a:ln>
        </p:spPr>
      </p:pic>
      <p:sp>
        <p:nvSpPr>
          <p:cNvPr id="6" name="文本框 5"/>
          <p:cNvSpPr txBox="1"/>
          <p:nvPr/>
        </p:nvSpPr>
        <p:spPr>
          <a:xfrm>
            <a:off x="-1" y="2275840"/>
            <a:ext cx="7270955" cy="2308324"/>
          </a:xfrm>
          <a:prstGeom prst="rect">
            <a:avLst/>
          </a:prstGeom>
          <a:noFill/>
        </p:spPr>
        <p:txBody>
          <a:bodyPr wrap="square" rtlCol="0">
            <a:spAutoFit/>
          </a:bodyPr>
          <a:lstStyle/>
          <a:p>
            <a:pPr algn="l">
              <a:buClrTx/>
              <a:buSzTx/>
              <a:buFontTx/>
            </a:pPr>
            <a:r>
              <a:rPr lang="zh-CN" altLang="en-US"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8</a:t>
            </a:r>
            <a:r>
              <a:rPr lang="zh-CN" altLang="en-US"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.1</a:t>
            </a:r>
          </a:p>
          <a:p>
            <a:pPr algn="l" defTabSz="802005"/>
            <a:r>
              <a:rPr lang="zh-CN" altLang="en-US"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以GDP衡量总产出</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3</a:t>
            </a:fld>
            <a:endParaRPr lang="zh-CN" altLang="en-US">
              <a:latin typeface="黑体" panose="02010609060101010101" pitchFamily="49" charset="-122"/>
              <a:ea typeface="黑体" panose="02010609060101010101" pitchFamily="49" charset="-122"/>
            </a:endParaRPr>
          </a:p>
        </p:txBody>
      </p:sp>
    </p:spTree>
    <p:custDataLst>
      <p:tags r:id="rId1"/>
    </p:custDataLst>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646430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a:t>
              </a:r>
              <a:r>
                <a:rPr 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国民收入衡量的其他数据</a:t>
              </a:r>
              <a:endParaRPr lang="zh-CN"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30</a:t>
            </a:fld>
            <a:endParaRPr lang="zh-CN" altLang="en-US">
              <a:latin typeface="黑体" panose="02010609060101010101" pitchFamily="49" charset="-122"/>
              <a:ea typeface="黑体" panose="02010609060101010101" pitchFamily="49" charset="-122"/>
            </a:endParaRP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文本框 4"/>
          <p:cNvSpPr txBox="1"/>
          <p:nvPr/>
        </p:nvSpPr>
        <p:spPr>
          <a:xfrm>
            <a:off x="1101725" y="5526405"/>
            <a:ext cx="7849235" cy="481863"/>
          </a:xfrm>
          <a:prstGeom prst="rect">
            <a:avLst/>
          </a:prstGeom>
          <a:noFill/>
        </p:spPr>
        <p:txBody>
          <a:bodyPr wrap="square" rtlCol="0" anchor="t">
            <a:spAutoFit/>
          </a:bodyPr>
          <a:lstStyle/>
          <a:p>
            <a:pPr marL="342900" marR="0" indent="-342900" algn="l" defTabSz="914400" eaLnBrk="1" fontAlgn="auto" hangingPunct="1">
              <a:lnSpc>
                <a:spcPct val="150000"/>
              </a:lnSpc>
              <a:spcBef>
                <a:spcPct val="30000"/>
              </a:spcBef>
              <a:buClrTx/>
              <a:buSzTx/>
              <a:buFontTx/>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5. 个人可支配收入：DPI=PI-个人税-</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非税支付</a:t>
            </a:r>
          </a:p>
        </p:txBody>
      </p:sp>
      <p:sp>
        <p:nvSpPr>
          <p:cNvPr id="4" name="文本框 3"/>
          <p:cNvSpPr txBox="1"/>
          <p:nvPr/>
        </p:nvSpPr>
        <p:spPr>
          <a:xfrm>
            <a:off x="1070610" y="2597150"/>
            <a:ext cx="7849235" cy="553085"/>
          </a:xfrm>
          <a:prstGeom prst="rect">
            <a:avLst/>
          </a:prstGeom>
          <a:noFill/>
        </p:spPr>
        <p:txBody>
          <a:bodyPr wrap="square" rtlCol="0" anchor="t">
            <a:spAutoFit/>
          </a:bodyPr>
          <a:lstStyle/>
          <a:p>
            <a:pPr marL="342900" marR="0" indent="-342900" algn="l" defTabSz="914400" eaLnBrk="1" fontAlgn="auto" hangingPunct="1">
              <a:lnSpc>
                <a:spcPct val="150000"/>
              </a:lnSpc>
              <a:spcBef>
                <a:spcPct val="30000"/>
              </a:spcBef>
              <a:buClrTx/>
              <a:buSzTx/>
              <a:buFontTx/>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2. 国内生产净值：NDP = GDP - 折旧</a:t>
            </a:r>
          </a:p>
        </p:txBody>
      </p:sp>
      <p:sp>
        <p:nvSpPr>
          <p:cNvPr id="6" name="文本框 5"/>
          <p:cNvSpPr txBox="1"/>
          <p:nvPr/>
        </p:nvSpPr>
        <p:spPr>
          <a:xfrm>
            <a:off x="1059180" y="3398520"/>
            <a:ext cx="9037320" cy="481863"/>
          </a:xfrm>
          <a:prstGeom prst="rect">
            <a:avLst/>
          </a:prstGeom>
          <a:noFill/>
        </p:spPr>
        <p:txBody>
          <a:bodyPr wrap="square" rtlCol="0" anchor="t">
            <a:spAutoFit/>
          </a:bodyPr>
          <a:lstStyle/>
          <a:p>
            <a:pPr marL="342900" indent="-342900">
              <a:lnSpc>
                <a:spcPct val="150000"/>
              </a:lnSpc>
              <a:spcBef>
                <a:spcPct val="3000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3. 国民收入：NI = NDP - （间接税</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企业转移支付）+ 政府给企业的补贴</a:t>
            </a:r>
          </a:p>
        </p:txBody>
      </p:sp>
      <p:sp>
        <p:nvSpPr>
          <p:cNvPr id="8" name="文本框 7"/>
          <p:cNvSpPr txBox="1"/>
          <p:nvPr/>
        </p:nvSpPr>
        <p:spPr>
          <a:xfrm>
            <a:off x="1208405" y="4211320"/>
            <a:ext cx="7915275" cy="943528"/>
          </a:xfrm>
          <a:prstGeom prst="rect">
            <a:avLst/>
          </a:prstGeom>
          <a:noFill/>
        </p:spPr>
        <p:txBody>
          <a:bodyPr wrap="square" rtlCol="0" anchor="t">
            <a:spAutoFit/>
          </a:bodyPr>
          <a:lstStyle/>
          <a:p>
            <a:pPr marL="342900" marR="0" indent="-342900" algn="l" defTabSz="914400" eaLnBrk="1" fontAlgn="auto" hangingPunct="1">
              <a:lnSpc>
                <a:spcPct val="150000"/>
              </a:lnSpc>
              <a:spcBef>
                <a:spcPct val="30000"/>
              </a:spcBef>
              <a:buClrTx/>
              <a:buSzTx/>
              <a:buFontTx/>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4. 个人收入：PI=NI-公司所得税-公司未分配利润－</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社会保障金缴纳</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+政府与企业的转移支付+</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利息调整+股息</a:t>
            </a:r>
          </a:p>
        </p:txBody>
      </p:sp>
      <p:sp>
        <p:nvSpPr>
          <p:cNvPr id="11" name="文本框 10"/>
          <p:cNvSpPr txBox="1"/>
          <p:nvPr/>
        </p:nvSpPr>
        <p:spPr>
          <a:xfrm>
            <a:off x="1207135" y="1425575"/>
            <a:ext cx="8364220" cy="1014730"/>
          </a:xfrm>
          <a:prstGeom prst="rect">
            <a:avLst/>
          </a:prstGeom>
          <a:noFill/>
        </p:spPr>
        <p:txBody>
          <a:bodyPr wrap="square" rtlCol="0" anchor="t">
            <a:spAutoFit/>
          </a:bodyPr>
          <a:lstStyle/>
          <a:p>
            <a:pPr marL="342900" marR="0" indent="-342900" algn="l" defTabSz="914400" eaLnBrk="1" fontAlgn="auto" hangingPunct="1">
              <a:lnSpc>
                <a:spcPct val="150000"/>
              </a:lnSpc>
              <a:spcBef>
                <a:spcPct val="30000"/>
              </a:spcBef>
              <a:buClrTx/>
              <a:buSzTx/>
              <a:buFontTx/>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1. 国民生产总值：按照国民原则统计，凡本国公民，无论他在国境内还是境外，所创造的最终商品和劳务的价值都应计入GNP。</a:t>
            </a: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p:bldP spid="4" grpId="1"/>
      <p:bldP spid="6" grpId="0"/>
      <p:bldP spid="6" grpId="1"/>
      <p:bldP spid="8" grpId="0"/>
      <p:bldP spid="8" grpId="1"/>
      <p:bldP spid="11" grpId="0"/>
      <p:bldP spid="11"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https://timgsa.baidu.com/timg?image&amp;quality=80&amp;size=b9999_10000&amp;sec=1600603418634&amp;di=9ca6d3f2ae2fda2eb99f80d67e5d194a&amp;imgtype=0&amp;src=http%3A%2F%2Fimg1.cache.netease.com%2Fcatchpic%2FF%2FF9%2FF9148A133E522D07942D6439EE6DADBA.jpg"/>
          <p:cNvPicPr>
            <a:picLocks noChangeAspect="1" noChangeArrowheads="1"/>
          </p:cNvPicPr>
          <p:nvPr/>
        </p:nvPicPr>
        <p:blipFill>
          <a:blip r:embed="rId3" cstate="print"/>
          <a:srcRect/>
          <a:stretch>
            <a:fillRect/>
          </a:stretch>
        </p:blipFill>
        <p:spPr bwMode="auto">
          <a:xfrm>
            <a:off x="319151" y="2811953"/>
            <a:ext cx="5453853" cy="3684382"/>
          </a:xfrm>
          <a:prstGeom prst="rect">
            <a:avLst/>
          </a:prstGeom>
          <a:noFill/>
        </p:spPr>
      </p:pic>
      <p:grpSp>
        <p:nvGrpSpPr>
          <p:cNvPr id="10" name="组合 20"/>
          <p:cNvGrpSpPr/>
          <p:nvPr/>
        </p:nvGrpSpPr>
        <p:grpSpPr>
          <a:xfrm>
            <a:off x="0" y="266700"/>
            <a:ext cx="646430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a:t>
              </a:r>
              <a:r>
                <a:rPr 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国民收入衡量的其他数据</a:t>
              </a:r>
              <a:endParaRPr lang="zh-CN"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31</a:t>
            </a:fld>
            <a:endParaRPr lang="zh-CN" altLang="en-US">
              <a:latin typeface="黑体" panose="02010609060101010101" pitchFamily="49" charset="-122"/>
              <a:ea typeface="黑体" panose="02010609060101010101" pitchFamily="49" charset="-122"/>
            </a:endParaRP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aphicFrame>
        <p:nvGraphicFramePr>
          <p:cNvPr id="15" name="Group 3"/>
          <p:cNvGraphicFramePr>
            <a:graphicFrameLocks/>
          </p:cNvGraphicFramePr>
          <p:nvPr>
            <p:extLst>
              <p:ext uri="{D42A27DB-BD31-4B8C-83A1-F6EECF244321}">
                <p14:modId xmlns:p14="http://schemas.microsoft.com/office/powerpoint/2010/main" val="1994305162"/>
              </p:ext>
            </p:extLst>
          </p:nvPr>
        </p:nvGraphicFramePr>
        <p:xfrm>
          <a:off x="3589631" y="1186019"/>
          <a:ext cx="8270272" cy="3972833"/>
        </p:xfrm>
        <a:graphic>
          <a:graphicData uri="http://schemas.openxmlformats.org/drawingml/2006/table">
            <a:tbl>
              <a:tblPr/>
              <a:tblGrid>
                <a:gridCol w="1610643">
                  <a:extLst>
                    <a:ext uri="{9D8B030D-6E8A-4147-A177-3AD203B41FA5}">
                      <a16:colId xmlns:a16="http://schemas.microsoft.com/office/drawing/2014/main" val="20000"/>
                    </a:ext>
                  </a:extLst>
                </a:gridCol>
                <a:gridCol w="1513030">
                  <a:extLst>
                    <a:ext uri="{9D8B030D-6E8A-4147-A177-3AD203B41FA5}">
                      <a16:colId xmlns:a16="http://schemas.microsoft.com/office/drawing/2014/main" val="20001"/>
                    </a:ext>
                  </a:extLst>
                </a:gridCol>
                <a:gridCol w="1648604">
                  <a:extLst>
                    <a:ext uri="{9D8B030D-6E8A-4147-A177-3AD203B41FA5}">
                      <a16:colId xmlns:a16="http://schemas.microsoft.com/office/drawing/2014/main" val="20002"/>
                    </a:ext>
                  </a:extLst>
                </a:gridCol>
                <a:gridCol w="1869141">
                  <a:extLst>
                    <a:ext uri="{9D8B030D-6E8A-4147-A177-3AD203B41FA5}">
                      <a16:colId xmlns:a16="http://schemas.microsoft.com/office/drawing/2014/main" val="20003"/>
                    </a:ext>
                  </a:extLst>
                </a:gridCol>
                <a:gridCol w="1628854">
                  <a:extLst>
                    <a:ext uri="{9D8B030D-6E8A-4147-A177-3AD203B41FA5}">
                      <a16:colId xmlns:a16="http://schemas.microsoft.com/office/drawing/2014/main" val="20004"/>
                    </a:ext>
                  </a:extLst>
                </a:gridCol>
              </a:tblGrid>
              <a:tr h="372671">
                <a:tc rowSpan="5">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lt"/>
                          <a:ea typeface="楷体" pitchFamily="49" charset="-122"/>
                        </a:rPr>
                        <a:t>GDP</a:t>
                      </a:r>
                      <a:r>
                        <a:rPr kumimoji="0" lang="en-US" altLang="zh-CN" sz="1800" b="0" i="0" u="none" strike="noStrike" cap="none" normalizeH="0" baseline="0" dirty="0">
                          <a:ln>
                            <a:noFill/>
                          </a:ln>
                          <a:solidFill>
                            <a:schemeClr val="tx1"/>
                          </a:solidFill>
                          <a:effectLst/>
                          <a:latin typeface="楷体" pitchFamily="49" charset="-122"/>
                          <a:ea typeface="楷体" pitchFamily="49" charset="-122"/>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a:ln>
                            <a:noFill/>
                          </a:ln>
                          <a:solidFill>
                            <a:schemeClr val="tx1"/>
                          </a:solidFill>
                          <a:effectLst/>
                          <a:latin typeface="楷体" pitchFamily="49" charset="-122"/>
                          <a:ea typeface="楷体" pitchFamily="49" charset="-122"/>
                        </a:rPr>
                        <a:t>折旧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50000"/>
                        <a:alpha val="50000"/>
                      </a:schemeClr>
                    </a:solid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楷体" pitchFamily="49" charset="-122"/>
                        <a:ea typeface="楷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50000"/>
                        <a:alpha val="50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72671">
                <a:tc vMerge="1">
                  <a:txBody>
                    <a:bodyPr/>
                    <a:lstStyle/>
                    <a:p>
                      <a:endParaRPr lang="zh-CN" altLang="en-US"/>
                    </a:p>
                  </a:txBody>
                  <a:tcPr/>
                </a:tc>
                <a:tc row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lt"/>
                          <a:ea typeface="楷体" pitchFamily="49" charset="-122"/>
                        </a:rPr>
                        <a:t> </a:t>
                      </a:r>
                      <a:r>
                        <a:rPr kumimoji="0" lang="en-US" altLang="zh-CN" sz="1800" b="0" i="0" u="none" strike="noStrike" cap="none" normalizeH="0" baseline="0" dirty="0">
                          <a:ln>
                            <a:noFill/>
                          </a:ln>
                          <a:solidFill>
                            <a:schemeClr val="tx1"/>
                          </a:solidFill>
                          <a:effectLst/>
                          <a:latin typeface="+mn-lt"/>
                          <a:ea typeface="楷体" pitchFamily="49" charset="-122"/>
                        </a:rPr>
                        <a:t>NDP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a:ln>
                            <a:noFill/>
                          </a:ln>
                          <a:solidFill>
                            <a:schemeClr val="tx1"/>
                          </a:solidFill>
                          <a:effectLst/>
                          <a:latin typeface="楷体" pitchFamily="49" charset="-122"/>
                          <a:ea typeface="楷体" pitchFamily="49" charset="-122"/>
                        </a:rPr>
                        <a:t>间接税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50000"/>
                        <a:alpha val="50000"/>
                      </a:schemeClr>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楷体" pitchFamily="49" charset="-122"/>
                        <a:ea typeface="楷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50000"/>
                        <a:alpha val="50000"/>
                      </a:schemeClr>
                    </a:solidFill>
                  </a:tcPr>
                </a:tc>
                <a:tc hMerge="1">
                  <a:txBody>
                    <a:bodyPr/>
                    <a:lstStyle/>
                    <a:p>
                      <a:endParaRPr lang="zh-CN" altLang="en-US"/>
                    </a:p>
                  </a:txBody>
                  <a:tcPr/>
                </a:tc>
                <a:extLst>
                  <a:ext uri="{0D108BD9-81ED-4DB2-BD59-A6C34878D82A}">
                    <a16:rowId xmlns:a16="http://schemas.microsoft.com/office/drawing/2014/main" val="10001"/>
                  </a:ext>
                </a:extLst>
              </a:tr>
              <a:tr h="1011392">
                <a:tc vMerge="1">
                  <a:txBody>
                    <a:bodyPr/>
                    <a:lstStyle/>
                    <a:p>
                      <a:endParaRPr lang="zh-CN" altLang="en-US"/>
                    </a:p>
                  </a:txBody>
                  <a:tcPr/>
                </a:tc>
                <a:tc vMerge="1">
                  <a:txBody>
                    <a:bodyPr/>
                    <a:lstStyle/>
                    <a:p>
                      <a:endParaRPr lang="zh-CN" altLang="en-US"/>
                    </a:p>
                  </a:txBody>
                  <a:tcPr/>
                </a:tc>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lt"/>
                          <a:ea typeface="楷体" pitchFamily="49" charset="-122"/>
                        </a:rPr>
                        <a:t>NI</a:t>
                      </a:r>
                      <a:r>
                        <a:rPr kumimoji="0" lang="en-US" altLang="zh-CN" sz="1800" b="0" i="0" u="none" strike="noStrike" cap="none" normalizeH="0" baseline="0" dirty="0">
                          <a:ln>
                            <a:noFill/>
                          </a:ln>
                          <a:solidFill>
                            <a:schemeClr val="tx1"/>
                          </a:solidFill>
                          <a:effectLst/>
                          <a:latin typeface="楷体" pitchFamily="49" charset="-122"/>
                          <a:ea typeface="楷体" pitchFamily="49" charset="-122"/>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alpha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cap="none" normalizeH="0" baseline="0" dirty="0">
                          <a:ln>
                            <a:noFill/>
                          </a:ln>
                          <a:solidFill>
                            <a:schemeClr val="tx1"/>
                          </a:solidFill>
                          <a:effectLst/>
                          <a:latin typeface="楷体" pitchFamily="49" charset="-122"/>
                          <a:ea typeface="楷体" pitchFamily="49" charset="-122"/>
                        </a:rPr>
                        <a:t>公司未分配利润</a:t>
                      </a:r>
                      <a:endParaRPr kumimoji="0" lang="en-US" altLang="zh-CN" sz="1800" b="0" i="0" u="none" strike="noStrike" cap="none" normalizeH="0" baseline="0" dirty="0">
                        <a:ln>
                          <a:noFill/>
                        </a:ln>
                        <a:solidFill>
                          <a:schemeClr val="tx1"/>
                        </a:solidFill>
                        <a:effectLst/>
                        <a:latin typeface="楷体" pitchFamily="49" charset="-122"/>
                        <a:ea typeface="楷体"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cap="none" normalizeH="0" baseline="0" dirty="0">
                          <a:ln>
                            <a:noFill/>
                          </a:ln>
                          <a:solidFill>
                            <a:schemeClr val="tx1"/>
                          </a:solidFill>
                          <a:effectLst/>
                          <a:latin typeface="楷体" pitchFamily="49" charset="-122"/>
                          <a:ea typeface="楷体" pitchFamily="49" charset="-122"/>
                        </a:rPr>
                        <a:t>公司所得税</a:t>
                      </a:r>
                      <a:endParaRPr kumimoji="0" lang="en-US" altLang="zh-CN" sz="1800" b="0" i="0" u="none" strike="noStrike" cap="none" normalizeH="0" baseline="0" dirty="0">
                        <a:ln>
                          <a:noFill/>
                        </a:ln>
                        <a:solidFill>
                          <a:schemeClr val="tx1"/>
                        </a:solidFill>
                        <a:effectLst/>
                        <a:latin typeface="楷体" pitchFamily="49" charset="-122"/>
                        <a:ea typeface="楷体"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cap="none" normalizeH="0" baseline="0" dirty="0">
                          <a:ln>
                            <a:noFill/>
                          </a:ln>
                          <a:solidFill>
                            <a:schemeClr val="tx1"/>
                          </a:solidFill>
                          <a:effectLst/>
                          <a:latin typeface="楷体" pitchFamily="49" charset="-122"/>
                          <a:ea typeface="楷体" pitchFamily="49" charset="-122"/>
                        </a:rPr>
                        <a:t>社会保险税</a:t>
                      </a:r>
                      <a:r>
                        <a:rPr kumimoji="0" lang="en-US" altLang="zh-CN" sz="1800" b="0" i="0" u="none" strike="noStrike" cap="none" normalizeH="0" baseline="0" dirty="0">
                          <a:ln>
                            <a:noFill/>
                          </a:ln>
                          <a:solidFill>
                            <a:schemeClr val="tx1"/>
                          </a:solidFill>
                          <a:effectLst/>
                          <a:latin typeface="楷体" pitchFamily="49" charset="-122"/>
                          <a:ea typeface="楷体" pitchFamily="49" charset="-122"/>
                        </a:rPr>
                        <a:t>(</a:t>
                      </a:r>
                      <a:r>
                        <a:rPr kumimoji="0" lang="zh-CN" altLang="en-US" sz="1800" b="0" i="0" u="none" strike="noStrike" cap="none" normalizeH="0" baseline="0" dirty="0">
                          <a:ln>
                            <a:noFill/>
                          </a:ln>
                          <a:solidFill>
                            <a:schemeClr val="tx1"/>
                          </a:solidFill>
                          <a:effectLst/>
                          <a:latin typeface="楷体" pitchFamily="49" charset="-122"/>
                          <a:ea typeface="楷体" pitchFamily="49" charset="-122"/>
                        </a:rPr>
                        <a:t>费）</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5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楷体" pitchFamily="49" charset="-122"/>
                        <a:ea typeface="楷体"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50000"/>
                        <a:alpha val="50000"/>
                      </a:schemeClr>
                    </a:solidFill>
                  </a:tcPr>
                </a:tc>
                <a:extLst>
                  <a:ext uri="{0D108BD9-81ED-4DB2-BD59-A6C34878D82A}">
                    <a16:rowId xmlns:a16="http://schemas.microsoft.com/office/drawing/2014/main" val="10002"/>
                  </a:ext>
                </a:extLst>
              </a:tr>
              <a:tr h="94912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cap="none" normalizeH="0" baseline="0" dirty="0">
                          <a:ln>
                            <a:noFill/>
                          </a:ln>
                          <a:solidFill>
                            <a:schemeClr val="tx1"/>
                          </a:solidFill>
                          <a:effectLst/>
                          <a:latin typeface="楷体" pitchFamily="49" charset="-122"/>
                          <a:ea typeface="楷体" pitchFamily="49" charset="-122"/>
                        </a:rPr>
                        <a:t>PI</a:t>
                      </a:r>
                      <a:endParaRPr kumimoji="0" lang="zh-CN" altLang="en-US" sz="1800" b="0" i="0" u="none" strike="noStrike" cap="none" normalizeH="0" baseline="0" dirty="0">
                        <a:ln>
                          <a:noFill/>
                        </a:ln>
                        <a:solidFill>
                          <a:schemeClr val="tx1"/>
                        </a:solidFill>
                        <a:effectLst/>
                        <a:latin typeface="楷体" pitchFamily="49" charset="-122"/>
                        <a:ea typeface="楷体"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楷体" pitchFamily="49" charset="-122"/>
                        <a:ea typeface="楷体"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1800" b="0" i="0" u="none" strike="noStrike" cap="none" normalizeH="0" baseline="0" dirty="0">
                          <a:ln>
                            <a:noFill/>
                          </a:ln>
                          <a:solidFill>
                            <a:schemeClr val="tx1"/>
                          </a:solidFill>
                          <a:effectLst/>
                          <a:latin typeface="楷体" pitchFamily="49" charset="-122"/>
                          <a:ea typeface="楷体" pitchFamily="49" charset="-122"/>
                        </a:rPr>
                        <a:t>个人所得税</a:t>
                      </a:r>
                      <a:endParaRPr kumimoji="0" lang="en-US" altLang="zh-CN" sz="1800" b="0" i="0" u="none" strike="noStrike" cap="none" normalizeH="0" baseline="0" dirty="0">
                        <a:ln>
                          <a:noFill/>
                        </a:ln>
                        <a:solidFill>
                          <a:schemeClr val="tx1"/>
                        </a:solidFill>
                        <a:effectLst/>
                        <a:latin typeface="楷体" pitchFamily="49" charset="-122"/>
                        <a:ea typeface="楷体"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1800" b="0" i="0" u="none" strike="noStrike" cap="none" normalizeH="0" baseline="0" dirty="0">
                          <a:ln>
                            <a:noFill/>
                          </a:ln>
                          <a:solidFill>
                            <a:schemeClr val="tx1"/>
                          </a:solidFill>
                          <a:effectLst/>
                          <a:latin typeface="楷体" pitchFamily="49" charset="-122"/>
                          <a:ea typeface="楷体" pitchFamily="49" charset="-122"/>
                        </a:rPr>
                        <a:t>非税收性支付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50000"/>
                        <a:alpha val="50000"/>
                      </a:schemeClr>
                    </a:solidFill>
                  </a:tcPr>
                </a:tc>
                <a:extLst>
                  <a:ext uri="{0D108BD9-81ED-4DB2-BD59-A6C34878D82A}">
                    <a16:rowId xmlns:a16="http://schemas.microsoft.com/office/drawing/2014/main" val="10003"/>
                  </a:ext>
                </a:extLst>
              </a:tr>
              <a:tr h="126697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dirty="0">
                          <a:ln>
                            <a:noFill/>
                          </a:ln>
                          <a:solidFill>
                            <a:schemeClr val="tx1"/>
                          </a:solidFill>
                          <a:effectLst/>
                          <a:latin typeface="楷体" pitchFamily="49" charset="-122"/>
                          <a:ea typeface="楷体" pitchFamily="49" charset="-122"/>
                        </a:rPr>
                        <a:t>DPI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alpha val="50000"/>
                      </a:schemeClr>
                    </a:solidFill>
                  </a:tcPr>
                </a:tc>
                <a:extLst>
                  <a:ext uri="{0D108BD9-81ED-4DB2-BD59-A6C34878D82A}">
                    <a16:rowId xmlns:a16="http://schemas.microsoft.com/office/drawing/2014/main" val="10004"/>
                  </a:ext>
                </a:extLst>
              </a:tr>
            </a:tbl>
          </a:graphicData>
        </a:graphic>
      </p:graphicFrame>
      <p:sp>
        <p:nvSpPr>
          <p:cNvPr id="16" name="矩形 15"/>
          <p:cNvSpPr/>
          <p:nvPr/>
        </p:nvSpPr>
        <p:spPr>
          <a:xfrm>
            <a:off x="8352431" y="5117909"/>
            <a:ext cx="3507473" cy="54591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zh-CN" altLang="en-US" dirty="0">
                <a:solidFill>
                  <a:schemeClr val="tx1"/>
                </a:solidFill>
                <a:latin typeface="楷体" pitchFamily="49" charset="-122"/>
                <a:ea typeface="楷体" pitchFamily="49" charset="-122"/>
              </a:rPr>
              <a:t>政府对企业的转移支付</a:t>
            </a:r>
          </a:p>
        </p:txBody>
      </p:sp>
      <p:sp>
        <p:nvSpPr>
          <p:cNvPr id="17" name="矩形 16"/>
          <p:cNvSpPr/>
          <p:nvPr/>
        </p:nvSpPr>
        <p:spPr>
          <a:xfrm>
            <a:off x="10222173" y="5663821"/>
            <a:ext cx="1637730" cy="54591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zh-CN" altLang="en-US" dirty="0">
                <a:solidFill>
                  <a:schemeClr val="tx1"/>
                </a:solidFill>
                <a:latin typeface="楷体" pitchFamily="49" charset="-122"/>
                <a:ea typeface="楷体" pitchFamily="49" charset="-122"/>
              </a:rPr>
              <a:t>政府对个人的转移支付</a:t>
            </a:r>
          </a:p>
        </p:txBody>
      </p:sp>
      <p:sp>
        <p:nvSpPr>
          <p:cNvPr id="18" name="矩形 17"/>
          <p:cNvSpPr/>
          <p:nvPr/>
        </p:nvSpPr>
        <p:spPr>
          <a:xfrm>
            <a:off x="8366079" y="2961561"/>
            <a:ext cx="1856094" cy="268861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2">
                    <a:lumMod val="50000"/>
                  </a:schemeClr>
                </a:solidFill>
              </a:rPr>
              <a:t>PI</a:t>
            </a:r>
            <a:endParaRPr lang="zh-CN" altLang="en-US" b="1" dirty="0">
              <a:solidFill>
                <a:schemeClr val="bg2">
                  <a:lumMod val="50000"/>
                </a:schemeClr>
              </a:solidFill>
            </a:endParaRPr>
          </a:p>
        </p:txBody>
      </p:sp>
      <p:sp>
        <p:nvSpPr>
          <p:cNvPr id="19" name="矩形 18"/>
          <p:cNvSpPr/>
          <p:nvPr/>
        </p:nvSpPr>
        <p:spPr>
          <a:xfrm>
            <a:off x="10208524" y="2947918"/>
            <a:ext cx="1651379" cy="326181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lumMod val="50000"/>
                  </a:schemeClr>
                </a:solidFill>
              </a:rPr>
              <a:t>DPI</a:t>
            </a:r>
            <a:endParaRPr lang="zh-CN" altLang="en-US" dirty="0">
              <a:solidFill>
                <a:schemeClr val="bg2">
                  <a:lumMod val="50000"/>
                </a:schemeClr>
              </a:solidFill>
            </a:endParaRP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iterate type="wd">
                                    <p:tmPct val="100000"/>
                                  </p:iterate>
                                  <p:childTnLst>
                                    <p:set>
                                      <p:cBhvr>
                                        <p:cTn id="6" dur="1" fill="hold">
                                          <p:stCondLst>
                                            <p:cond delay="0"/>
                                          </p:stCondLst>
                                        </p:cTn>
                                        <p:tgtEl>
                                          <p:spTgt spid="15"/>
                                        </p:tgtEl>
                                        <p:attrNameLst>
                                          <p:attrName>style.visibility</p:attrName>
                                        </p:attrNameLst>
                                      </p:cBhvr>
                                      <p:to>
                                        <p:strVal val="visible"/>
                                      </p:to>
                                    </p:set>
                                    <p:anim calcmode="lin" valueType="num">
                                      <p:cBhvr additive="base">
                                        <p:cTn id="7" dur="300" fill="hold"/>
                                        <p:tgtEl>
                                          <p:spTgt spid="15"/>
                                        </p:tgtEl>
                                        <p:attrNameLst>
                                          <p:attrName>ppt_x</p:attrName>
                                        </p:attrNameLst>
                                      </p:cBhvr>
                                      <p:tavLst>
                                        <p:tav tm="0">
                                          <p:val>
                                            <p:strVal val="#ppt_x"/>
                                          </p:val>
                                        </p:tav>
                                        <p:tav tm="100000">
                                          <p:val>
                                            <p:strVal val="#ppt_x"/>
                                          </p:val>
                                        </p:tav>
                                      </p:tavLst>
                                    </p:anim>
                                    <p:anim calcmode="lin" valueType="num">
                                      <p:cBhvr additive="base">
                                        <p:cTn id="8" dur="3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checkerboard(across)">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checkerboard(across)">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91138"/>
                                        </p:tgtEl>
                                        <p:attrNameLst>
                                          <p:attrName>style.visibility</p:attrName>
                                        </p:attrNameLst>
                                      </p:cBhvr>
                                      <p:to>
                                        <p:strVal val="visible"/>
                                      </p:to>
                                    </p:set>
                                    <p:animEffect transition="in" filter="checkerboard(across)">
                                      <p:cBhvr>
                                        <p:cTn id="35" dur="500"/>
                                        <p:tgtEl>
                                          <p:spTgt spid="91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演示文稿1_04"/>
          <p:cNvPicPr>
            <a:picLocks noChangeAspect="1"/>
          </p:cNvPicPr>
          <p:nvPr/>
        </p:nvPicPr>
        <p:blipFill>
          <a:blip r:embed="rId3" cstate="print">
            <a:lum bright="-30000" contrast="54000"/>
          </a:blip>
          <a:stretch>
            <a:fillRect/>
          </a:stretch>
        </p:blipFill>
        <p:spPr>
          <a:xfrm>
            <a:off x="-37465" y="-5715"/>
            <a:ext cx="12266930" cy="6899910"/>
          </a:xfrm>
          <a:prstGeom prst="rect">
            <a:avLst/>
          </a:prstGeom>
          <a:solidFill>
            <a:schemeClr val="accent2"/>
          </a:solidFill>
          <a:ln>
            <a:noFill/>
          </a:ln>
        </p:spPr>
      </p:pic>
      <p:sp>
        <p:nvSpPr>
          <p:cNvPr id="6" name="文本框 5"/>
          <p:cNvSpPr txBox="1"/>
          <p:nvPr/>
        </p:nvSpPr>
        <p:spPr>
          <a:xfrm>
            <a:off x="0" y="2275840"/>
            <a:ext cx="8170606" cy="2308324"/>
          </a:xfrm>
          <a:prstGeom prst="rect">
            <a:avLst/>
          </a:prstGeom>
          <a:noFill/>
        </p:spPr>
        <p:txBody>
          <a:bodyPr wrap="square" rtlCol="0">
            <a:spAutoFit/>
          </a:bodyPr>
          <a:lstStyle/>
          <a:p>
            <a:pPr algn="l">
              <a:buClrTx/>
              <a:buSzTx/>
              <a:buFontTx/>
            </a:pPr>
            <a:r>
              <a:rPr lang="zh-CN" altLang="en-US"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8</a:t>
            </a:r>
            <a:r>
              <a:rPr lang="zh-CN" altLang="en-US"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3</a:t>
            </a:r>
            <a:endParaRPr lang="zh-CN" altLang="en-US"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endParaRPr>
          </a:p>
          <a:p>
            <a:pPr algn="l">
              <a:buClrTx/>
              <a:buSzTx/>
              <a:buFontTx/>
            </a:pPr>
            <a:r>
              <a:rPr lang="zh-CN" altLang="en-US"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名义GDP和实际GDP</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32</a:t>
            </a:fld>
            <a:endParaRPr lang="zh-CN" altLang="en-US">
              <a:latin typeface="黑体" panose="02010609060101010101" pitchFamily="49" charset="-122"/>
              <a:ea typeface="黑体" panose="02010609060101010101" pitchFamily="49" charset="-122"/>
            </a:endParaRPr>
          </a:p>
        </p:txBody>
      </p:sp>
    </p:spTree>
    <p:custDataLst>
      <p:tags r:id="rId1"/>
    </p:custDataLst>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 y="266700"/>
            <a:ext cx="5199321" cy="673735"/>
            <a:chOff x="0" y="499"/>
            <a:chExt cx="7313" cy="1061"/>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7212" cy="1018"/>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sz="3600" dirty="0" err="1">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名义GDP和实际GDP</a:t>
              </a:r>
              <a:endParaRPr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33</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800767"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计算实际GDP</a:t>
            </a: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 name="文本框 3"/>
          <p:cNvSpPr txBox="1"/>
          <p:nvPr/>
        </p:nvSpPr>
        <p:spPr>
          <a:xfrm>
            <a:off x="1308898" y="2049452"/>
            <a:ext cx="10106353" cy="400110"/>
          </a:xfrm>
          <a:prstGeom prst="rect">
            <a:avLst/>
          </a:prstGeom>
          <a:noFill/>
        </p:spPr>
        <p:txBody>
          <a:bodyPr wrap="square" rtlCol="0" anchor="t">
            <a:spAutoFit/>
          </a:bodyPr>
          <a:lstStyle/>
          <a:p>
            <a:r>
              <a:rPr lang="zh-CN" altLang="en-US" sz="2000" dirty="0">
                <a:latin typeface="黑体" panose="02010609060101010101" pitchFamily="49" charset="-122"/>
                <a:ea typeface="黑体" panose="02010609060101010101" pitchFamily="49" charset="-122"/>
                <a:cs typeface="黑体" panose="02010609060101010101" pitchFamily="49" charset="-122"/>
              </a:rPr>
              <a:t>名义GDP是特定时期内以当期价格衡量的最终产品和服务的价值。</a:t>
            </a:r>
          </a:p>
        </p:txBody>
      </p:sp>
      <p:sp>
        <p:nvSpPr>
          <p:cNvPr id="6" name="文本框 5"/>
          <p:cNvSpPr txBox="1"/>
          <p:nvPr/>
        </p:nvSpPr>
        <p:spPr>
          <a:xfrm>
            <a:off x="1235156" y="2717862"/>
            <a:ext cx="10637295" cy="400110"/>
          </a:xfrm>
          <a:prstGeom prst="rect">
            <a:avLst/>
          </a:prstGeom>
          <a:noFill/>
        </p:spPr>
        <p:txBody>
          <a:bodyPr wrap="square" rtlCol="0" anchor="t">
            <a:spAutoFit/>
          </a:bodyPr>
          <a:lstStyle/>
          <a:p>
            <a:r>
              <a:rPr lang="zh-CN" altLang="en-US" sz="2000" dirty="0">
                <a:latin typeface="黑体" panose="02010609060101010101" pitchFamily="49" charset="-122"/>
                <a:ea typeface="黑体" panose="02010609060101010101" pitchFamily="49" charset="-122"/>
                <a:cs typeface="黑体" panose="02010609060101010101" pitchFamily="49" charset="-122"/>
              </a:rPr>
              <a:t>实际GDP是特定时期内以不变价格（基年价格或基期价格）衡量的最终产品和服务的价值</a:t>
            </a:r>
          </a:p>
        </p:txBody>
      </p:sp>
      <p:sp>
        <p:nvSpPr>
          <p:cNvPr id="23557" name="Rectangle 7"/>
          <p:cNvSpPr/>
          <p:nvPr/>
        </p:nvSpPr>
        <p:spPr>
          <a:xfrm>
            <a:off x="2941761" y="3648032"/>
            <a:ext cx="4892675" cy="1212833"/>
          </a:xfrm>
          <a:prstGeom prst="rect">
            <a:avLst/>
          </a:prstGeom>
          <a:solidFill>
            <a:srgbClr val="FFFF00"/>
          </a:solidFill>
          <a:ln w="9525">
            <a:noFill/>
          </a:ln>
        </p:spPr>
        <p:txBody>
          <a:bodyPr anchor="ctr">
            <a:spAutoFit/>
          </a:bodyPr>
          <a:lstStyle/>
          <a:p>
            <a:pPr indent="304800" algn="l">
              <a:lnSpc>
                <a:spcPct val="200000"/>
              </a:lnSpc>
            </a:pPr>
            <a:r>
              <a:rPr lang="en-US" altLang="zh-CN" sz="2000" dirty="0">
                <a:latin typeface="黑体" panose="02010609060101010101" pitchFamily="49" charset="-122"/>
                <a:ea typeface="黑体" panose="02010609060101010101" pitchFamily="49" charset="-122"/>
                <a:cs typeface="黑体" panose="02010609060101010101" pitchFamily="49" charset="-122"/>
              </a:rPr>
              <a:t>1.</a:t>
            </a:r>
            <a:r>
              <a:rPr lang="zh-CN" altLang="de-DE" sz="2000" dirty="0">
                <a:latin typeface="黑体" panose="02010609060101010101" pitchFamily="49" charset="-122"/>
                <a:ea typeface="黑体" panose="02010609060101010101" pitchFamily="49" charset="-122"/>
                <a:cs typeface="黑体" panose="02010609060101010101" pitchFamily="49" charset="-122"/>
              </a:rPr>
              <a:t>以基年价格计算实际</a:t>
            </a:r>
            <a:r>
              <a:rPr lang="en-US" altLang="zh-CN" sz="2000" dirty="0">
                <a:latin typeface="黑体" panose="02010609060101010101" pitchFamily="49" charset="-122"/>
                <a:ea typeface="黑体" panose="02010609060101010101" pitchFamily="49" charset="-122"/>
                <a:cs typeface="黑体" panose="02010609060101010101" pitchFamily="49" charset="-122"/>
              </a:rPr>
              <a:t>GDP</a:t>
            </a:r>
            <a:endParaRPr lang="de-DE" altLang="zh-CN" sz="2000" dirty="0">
              <a:latin typeface="黑体" panose="02010609060101010101" pitchFamily="49" charset="-122"/>
              <a:ea typeface="黑体" panose="02010609060101010101" pitchFamily="49" charset="-122"/>
              <a:cs typeface="黑体" panose="02010609060101010101" pitchFamily="49" charset="-122"/>
            </a:endParaRPr>
          </a:p>
          <a:p>
            <a:pPr indent="304800" algn="l">
              <a:lnSpc>
                <a:spcPct val="200000"/>
              </a:lnSpc>
            </a:pPr>
            <a:r>
              <a:rPr lang="en-US" altLang="zh-CN" sz="2000" dirty="0">
                <a:latin typeface="黑体" panose="02010609060101010101" pitchFamily="49" charset="-122"/>
                <a:ea typeface="黑体" panose="02010609060101010101" pitchFamily="49" charset="-122"/>
                <a:cs typeface="黑体" panose="02010609060101010101" pitchFamily="49" charset="-122"/>
              </a:rPr>
              <a:t>2.</a:t>
            </a:r>
            <a:r>
              <a:rPr lang="zh-CN" altLang="de-DE" sz="2000" dirty="0">
                <a:latin typeface="黑体" panose="02010609060101010101" pitchFamily="49" charset="-122"/>
                <a:ea typeface="黑体" panose="02010609060101010101" pitchFamily="49" charset="-122"/>
                <a:cs typeface="黑体" panose="02010609060101010101" pitchFamily="49" charset="-122"/>
              </a:rPr>
              <a:t>环比加权产出指数计算实际</a:t>
            </a:r>
            <a:r>
              <a:rPr lang="en-US" altLang="zh-CN" sz="2000" dirty="0">
                <a:latin typeface="黑体" panose="02010609060101010101" pitchFamily="49" charset="-122"/>
                <a:ea typeface="黑体" panose="02010609060101010101" pitchFamily="49" charset="-122"/>
                <a:cs typeface="黑体" panose="02010609060101010101" pitchFamily="49" charset="-122"/>
              </a:rPr>
              <a:t>GDP</a:t>
            </a:r>
          </a:p>
        </p:txBody>
      </p:sp>
      <p:grpSp>
        <p:nvGrpSpPr>
          <p:cNvPr id="16" name="组合 15"/>
          <p:cNvGrpSpPr/>
          <p:nvPr/>
        </p:nvGrpSpPr>
        <p:grpSpPr>
          <a:xfrm>
            <a:off x="894531" y="2075672"/>
            <a:ext cx="341630" cy="299720"/>
            <a:chOff x="8728" y="2696"/>
            <a:chExt cx="538" cy="472"/>
          </a:xfrm>
        </p:grpSpPr>
        <p:sp>
          <p:nvSpPr>
            <p:cNvPr id="14" name="椭圆 13"/>
            <p:cNvSpPr/>
            <p:nvPr/>
          </p:nvSpPr>
          <p:spPr>
            <a:xfrm>
              <a:off x="8728" y="2696"/>
              <a:ext cx="538" cy="472"/>
            </a:xfrm>
            <a:prstGeom prst="ellipse">
              <a:avLst/>
            </a:prstGeom>
            <a:solidFill>
              <a:schemeClr val="accent1">
                <a:alpha val="0"/>
              </a:schemeClr>
            </a:solidFill>
            <a:ln w="4445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5" name="椭圆 14"/>
            <p:cNvSpPr/>
            <p:nvPr/>
          </p:nvSpPr>
          <p:spPr>
            <a:xfrm>
              <a:off x="8841" y="2810"/>
              <a:ext cx="311" cy="245"/>
            </a:xfrm>
            <a:prstGeom prst="ellipse">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8" name="组合 7"/>
          <p:cNvGrpSpPr/>
          <p:nvPr/>
        </p:nvGrpSpPr>
        <p:grpSpPr>
          <a:xfrm>
            <a:off x="894530" y="2803074"/>
            <a:ext cx="341630" cy="299720"/>
            <a:chOff x="8728" y="2696"/>
            <a:chExt cx="538" cy="472"/>
          </a:xfrm>
        </p:grpSpPr>
        <p:sp>
          <p:nvSpPr>
            <p:cNvPr id="11" name="椭圆 10"/>
            <p:cNvSpPr/>
            <p:nvPr/>
          </p:nvSpPr>
          <p:spPr>
            <a:xfrm>
              <a:off x="8728" y="2696"/>
              <a:ext cx="538" cy="472"/>
            </a:xfrm>
            <a:prstGeom prst="ellipse">
              <a:avLst/>
            </a:prstGeom>
            <a:solidFill>
              <a:schemeClr val="accent1">
                <a:alpha val="0"/>
              </a:schemeClr>
            </a:solidFill>
            <a:ln w="4445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2" name="椭圆 11"/>
            <p:cNvSpPr/>
            <p:nvPr/>
          </p:nvSpPr>
          <p:spPr>
            <a:xfrm>
              <a:off x="8841" y="2810"/>
              <a:ext cx="311" cy="245"/>
            </a:xfrm>
            <a:prstGeom prst="ellipse">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557"/>
                                        </p:tgtEl>
                                        <p:attrNameLst>
                                          <p:attrName>style.visibility</p:attrName>
                                        </p:attrNameLst>
                                      </p:cBhvr>
                                      <p:to>
                                        <p:strVal val="visible"/>
                                      </p:to>
                                    </p:set>
                                    <p:animEffect transition="in" filter="fade">
                                      <p:cBhvr>
                                        <p:cTn id="23" dur="500"/>
                                        <p:tgtEl>
                                          <p:spTgt spid="2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23557" grpId="0" animBg="1"/>
      <p:bldP spid="23557"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5380074" cy="673735"/>
            <a:chOff x="0" y="499"/>
            <a:chExt cx="7488" cy="1061"/>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7387" cy="1018"/>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sz="3600" dirty="0" err="1">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名义GDP和实际GDP</a:t>
              </a:r>
              <a:endParaRPr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34</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800767"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计算实际GDP</a:t>
            </a: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文本框 4"/>
          <p:cNvSpPr txBox="1"/>
          <p:nvPr/>
        </p:nvSpPr>
        <p:spPr>
          <a:xfrm>
            <a:off x="1189990" y="1981835"/>
            <a:ext cx="3156633" cy="400110"/>
          </a:xfrm>
          <a:prstGeom prst="rect">
            <a:avLst/>
          </a:prstGeom>
          <a:noFill/>
        </p:spPr>
        <p:txBody>
          <a:bodyPr wrap="none" rtlCol="0" anchor="t">
            <a:spAutoFit/>
          </a:bodyPr>
          <a:lstStyle/>
          <a:p>
            <a:r>
              <a:rPr lang="en-US" altLang="zh-CN"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1.</a:t>
            </a:r>
            <a:r>
              <a:rPr lang="zh-CN" altLang="en-US"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以基年价格计算实际</a:t>
            </a:r>
            <a:r>
              <a:rPr lang="en-US" altLang="zh-CN"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GDP</a:t>
            </a:r>
          </a:p>
        </p:txBody>
      </p:sp>
      <p:sp>
        <p:nvSpPr>
          <p:cNvPr id="17" name="文本框 16"/>
          <p:cNvSpPr txBox="1"/>
          <p:nvPr/>
        </p:nvSpPr>
        <p:spPr>
          <a:xfrm>
            <a:off x="1194435" y="2674620"/>
            <a:ext cx="3766185" cy="2614930"/>
          </a:xfrm>
          <a:prstGeom prst="rect">
            <a:avLst/>
          </a:prstGeom>
          <a:noFill/>
        </p:spPr>
        <p:txBody>
          <a:bodyPr wrap="square" rtlCol="0" anchor="t">
            <a:spAutoFit/>
          </a:bodyPr>
          <a:lstStyle/>
          <a:p>
            <a:pPr marL="381000" lvl="1" indent="-188595" algn="l">
              <a:spcBef>
                <a:spcPct val="20000"/>
              </a:spcBef>
              <a:buClr>
                <a:schemeClr val="accent1"/>
              </a:buClr>
              <a:buChar char="-"/>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名义GDP  </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pPr marL="381000" lvl="1" indent="-188595" algn="l">
              <a:spcBef>
                <a:spcPct val="20000"/>
              </a:spcBef>
              <a:buClr>
                <a:schemeClr val="accent1"/>
              </a:buClr>
              <a:buChar char="-"/>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2015年</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pPr marL="381000" lvl="1" indent="-188595" algn="l">
              <a:spcBef>
                <a:spcPct val="20000"/>
              </a:spcBef>
              <a:buClr>
                <a:schemeClr val="accent1"/>
              </a:buClr>
              <a:buChar char="-"/>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球的支出 =100×1= 100</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pPr marL="381000" lvl="1" indent="-188595" algn="l">
              <a:spcBef>
                <a:spcPct val="20000"/>
              </a:spcBef>
              <a:buClr>
                <a:schemeClr val="accent1"/>
              </a:buClr>
              <a:buChar char="-"/>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球棒的支出 =20×5= 100</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pPr marL="381000" lvl="1" indent="-188595" algn="l">
              <a:spcBef>
                <a:spcPct val="20000"/>
              </a:spcBef>
              <a:buClr>
                <a:schemeClr val="accent1"/>
              </a:buClr>
              <a:buChar char="-"/>
            </a:pP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pPr marL="381000" lvl="1" indent="-188595" algn="l">
              <a:spcBef>
                <a:spcPct val="20000"/>
              </a:spcBef>
              <a:buClr>
                <a:schemeClr val="accent1"/>
              </a:buClr>
              <a:buChar char="-"/>
            </a:pPr>
            <a:r>
              <a:rPr lang="en-US" altLang="zh-CN" sz="2000" dirty="0">
                <a:solidFill>
                  <a:srgbClr val="00B0F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2015</a:t>
            </a:r>
            <a:r>
              <a:rPr lang="zh-CN" altLang="en-US" sz="2000" dirty="0">
                <a:solidFill>
                  <a:srgbClr val="00B0F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年名义GDP </a:t>
            </a:r>
            <a:endParaRPr lang="zh-CN" altLang="en-US" sz="2000" dirty="0">
              <a:solidFill>
                <a:srgbClr val="00B0F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endParaRPr>
          </a:p>
          <a:p>
            <a:pPr marL="381000" lvl="1" indent="-188595" algn="l">
              <a:spcBef>
                <a:spcPct val="20000"/>
              </a:spcBef>
              <a:buClr>
                <a:schemeClr val="accent1"/>
              </a:buClr>
              <a:buChar char="-"/>
            </a:pPr>
            <a:r>
              <a:rPr lang="zh-CN" altLang="en-US" sz="2000" dirty="0">
                <a:solidFill>
                  <a:srgbClr val="00B0F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 100+ 100= $200</a:t>
            </a:r>
          </a:p>
        </p:txBody>
      </p:sp>
      <p:graphicFrame>
        <p:nvGraphicFramePr>
          <p:cNvPr id="271399" name="Group 39"/>
          <p:cNvGraphicFramePr>
            <a:graphicFrameLocks noGrp="1"/>
          </p:cNvGraphicFramePr>
          <p:nvPr>
            <p:custDataLst>
              <p:tags r:id="rId2"/>
            </p:custDataLst>
          </p:nvPr>
        </p:nvGraphicFramePr>
        <p:xfrm>
          <a:off x="5577205" y="2433483"/>
          <a:ext cx="5468620" cy="3699004"/>
        </p:xfrm>
        <a:graphic>
          <a:graphicData uri="http://schemas.openxmlformats.org/drawingml/2006/table">
            <a:tbl>
              <a:tblPr/>
              <a:tblGrid>
                <a:gridCol w="1576070">
                  <a:extLst>
                    <a:ext uri="{9D8B030D-6E8A-4147-A177-3AD203B41FA5}">
                      <a16:colId xmlns:a16="http://schemas.microsoft.com/office/drawing/2014/main" val="20000"/>
                    </a:ext>
                  </a:extLst>
                </a:gridCol>
                <a:gridCol w="1250315">
                  <a:extLst>
                    <a:ext uri="{9D8B030D-6E8A-4147-A177-3AD203B41FA5}">
                      <a16:colId xmlns:a16="http://schemas.microsoft.com/office/drawing/2014/main" val="20001"/>
                    </a:ext>
                  </a:extLst>
                </a:gridCol>
                <a:gridCol w="1250315">
                  <a:extLst>
                    <a:ext uri="{9D8B030D-6E8A-4147-A177-3AD203B41FA5}">
                      <a16:colId xmlns:a16="http://schemas.microsoft.com/office/drawing/2014/main" val="20002"/>
                    </a:ext>
                  </a:extLst>
                </a:gridCol>
                <a:gridCol w="1391920">
                  <a:extLst>
                    <a:ext uri="{9D8B030D-6E8A-4147-A177-3AD203B41FA5}">
                      <a16:colId xmlns:a16="http://schemas.microsoft.com/office/drawing/2014/main" val="20003"/>
                    </a:ext>
                  </a:extLst>
                </a:gridCol>
              </a:tblGrid>
              <a:tr h="633575">
                <a:tc>
                  <a:txBody>
                    <a:bodyPr/>
                    <a:lstStyle/>
                    <a:p>
                      <a:pPr marR="0" lvl="0" indent="0" algn="ctr" defTabSz="914400" rtl="0" eaLnBrk="0" fontAlgn="base" latinLnBrk="0" hangingPunct="0">
                        <a:lnSpc>
                          <a:spcPct val="120000"/>
                        </a:lnSpc>
                        <a:spcBef>
                          <a:spcPts val="0"/>
                        </a:spcBef>
                        <a:spcAft>
                          <a:spcPts val="0"/>
                        </a:spcAft>
                        <a:buClr>
                          <a:schemeClr val="accent1"/>
                        </a:buClr>
                        <a:buSzTx/>
                        <a:buFont typeface="Wingdings" panose="05000000000000000000" pitchFamily="2" charset="2"/>
                        <a:buNone/>
                      </a:pPr>
                      <a:endParaRPr lang="zh-CN" altLang="en-US" sz="2000" b="1" spc="130" dirty="0">
                        <a:solidFill>
                          <a:srgbClr val="FFFFFF"/>
                        </a:solidFill>
                        <a:latin typeface="微软雅黑" panose="020B0503020204020204" pitchFamily="34" charset="-122"/>
                        <a:ea typeface="微软雅黑" panose="020B0503020204020204" pitchFamily="34" charset="-122"/>
                      </a:endParaRPr>
                    </a:p>
                  </a:txBody>
                  <a:tcPr marL="317500" marR="317500" marT="215900" marB="215900" anchor="ctr" horzOverflow="overflow">
                    <a:lnL>
                      <a:noFill/>
                    </a:lnL>
                    <a:lnR>
                      <a:noFill/>
                    </a:lnR>
                    <a:lnT>
                      <a:noFill/>
                    </a:lnT>
                    <a:lnB>
                      <a:noFill/>
                    </a:lnB>
                    <a:lnTlToBr>
                      <a:noFill/>
                    </a:lnTlToBr>
                    <a:lnBlToTr>
                      <a:noFill/>
                    </a:lnBlToTr>
                    <a:solidFill>
                      <a:srgbClr val="595959"/>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zh-CN" altLang="de-DE" sz="2000" b="1" spc="130">
                          <a:solidFill>
                            <a:srgbClr val="FFFFFF"/>
                          </a:solidFill>
                          <a:latin typeface="微软雅黑" panose="020B0503020204020204" pitchFamily="34" charset="-122"/>
                          <a:ea typeface="微软雅黑" panose="020B0503020204020204" pitchFamily="34" charset="-122"/>
                        </a:rPr>
                        <a:t>产品</a:t>
                      </a:r>
                    </a:p>
                  </a:txBody>
                  <a:tcPr marL="317500" marR="317500" marT="215900" marB="215900" anchor="ctr" horzOverflow="overflow">
                    <a:lnL>
                      <a:noFill/>
                    </a:lnL>
                    <a:lnR>
                      <a:noFill/>
                    </a:lnR>
                    <a:lnT>
                      <a:noFill/>
                    </a:lnT>
                    <a:lnB>
                      <a:noFill/>
                    </a:lnB>
                    <a:lnTlToBr>
                      <a:noFill/>
                    </a:lnTlToBr>
                    <a:lnBlToTr>
                      <a:noFill/>
                    </a:lnBlToTr>
                    <a:solidFill>
                      <a:srgbClr val="E29A9A"/>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zh-CN" altLang="de-DE" sz="2000" b="1" spc="130">
                          <a:solidFill>
                            <a:srgbClr val="FFFFFF"/>
                          </a:solidFill>
                          <a:latin typeface="微软雅黑" panose="020B0503020204020204" pitchFamily="34" charset="-122"/>
                          <a:ea typeface="微软雅黑" panose="020B0503020204020204" pitchFamily="34" charset="-122"/>
                        </a:rPr>
                        <a:t>数量</a:t>
                      </a:r>
                    </a:p>
                  </a:txBody>
                  <a:tcPr marL="317500" marR="317500" marT="215900" marB="215900" anchor="ctr" horzOverflow="overflow">
                    <a:lnL>
                      <a:noFill/>
                    </a:lnL>
                    <a:lnR>
                      <a:noFill/>
                    </a:lnR>
                    <a:lnT>
                      <a:noFill/>
                    </a:lnT>
                    <a:lnB>
                      <a:noFill/>
                    </a:lnB>
                    <a:lnTlToBr>
                      <a:noFill/>
                    </a:lnTlToBr>
                    <a:lnBlToTr>
                      <a:noFill/>
                    </a:lnBlToTr>
                    <a:solidFill>
                      <a:srgbClr val="DFBBB3"/>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zh-CN" altLang="de-DE" sz="2000" b="1" spc="130">
                          <a:solidFill>
                            <a:srgbClr val="FFFFFF"/>
                          </a:solidFill>
                          <a:latin typeface="微软雅黑" panose="020B0503020204020204" pitchFamily="34" charset="-122"/>
                          <a:ea typeface="微软雅黑" panose="020B0503020204020204" pitchFamily="34" charset="-122"/>
                        </a:rPr>
                        <a:t>价格</a:t>
                      </a:r>
                    </a:p>
                  </a:txBody>
                  <a:tcPr marL="317500" marR="317500" marT="215900" marB="215900" anchor="ctr" horzOverflow="overflow">
                    <a:lnL>
                      <a:noFill/>
                    </a:lnL>
                    <a:lnR>
                      <a:noFill/>
                    </a:lnR>
                    <a:lnT>
                      <a:noFill/>
                    </a:lnT>
                    <a:lnB>
                      <a:noFill/>
                    </a:lnB>
                    <a:lnTlToBr>
                      <a:noFill/>
                    </a:lnTlToBr>
                    <a:lnBlToTr>
                      <a:noFill/>
                    </a:lnBlToTr>
                    <a:solidFill>
                      <a:srgbClr val="A3CDCB"/>
                    </a:solidFill>
                  </a:tcPr>
                </a:tc>
                <a:extLst>
                  <a:ext uri="{0D108BD9-81ED-4DB2-BD59-A6C34878D82A}">
                    <a16:rowId xmlns:a16="http://schemas.microsoft.com/office/drawing/2014/main" val="10000"/>
                  </a:ext>
                </a:extLst>
              </a:tr>
              <a:tr h="582375">
                <a:tc rowSpan="2">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2015年</a:t>
                      </a:r>
                    </a:p>
                  </a:txBody>
                  <a:tcPr marL="317500" marR="317500" marT="215900" marB="215900" anchor="ctr" horzOverflow="overflow">
                    <a:lnL>
                      <a:noFill/>
                    </a:lnL>
                    <a:lnR w="12700">
                      <a:solidFill>
                        <a:srgbClr val="D9D9D9"/>
                      </a:solidFill>
                      <a:prstDash val="solid"/>
                    </a:lnR>
                    <a:lnT>
                      <a:noFill/>
                    </a:lnT>
                    <a:lnB w="6350">
                      <a:solidFill>
                        <a:srgbClr val="D9D9D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zh-CN" altLang="de-DE" sz="1800" b="0" spc="130">
                          <a:solidFill>
                            <a:srgbClr val="404040"/>
                          </a:solidFill>
                          <a:latin typeface="微软雅黑" panose="020B0503020204020204" pitchFamily="34" charset="-122"/>
                          <a:ea typeface="微软雅黑" panose="020B0503020204020204" pitchFamily="34" charset="-122"/>
                        </a:rPr>
                        <a:t>球</a:t>
                      </a:r>
                    </a:p>
                  </a:txBody>
                  <a:tcPr marL="317500" marR="317500" marT="215900" marB="215900" anchor="ctr" horzOverflow="overflow">
                    <a:lnL w="12700">
                      <a:solidFill>
                        <a:srgbClr val="D9D9D9"/>
                      </a:solidFill>
                      <a:prstDash val="solid"/>
                    </a:lnL>
                    <a:lnR w="6350">
                      <a:solidFill>
                        <a:srgbClr val="D9D9D9"/>
                      </a:solidFill>
                      <a:prstDash val="solid"/>
                    </a:lnR>
                    <a:lnT>
                      <a:noFill/>
                    </a:lnT>
                    <a:lnB w="6350">
                      <a:solidFill>
                        <a:srgbClr val="D9D9D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rPr>
                        <a:t>100</a:t>
                      </a:r>
                    </a:p>
                  </a:txBody>
                  <a:tcPr marL="317500" marR="317500" marT="215900" marB="215900" anchor="ctr" horzOverflow="overflow">
                    <a:lnL w="6350">
                      <a:solidFill>
                        <a:srgbClr val="D9D9D9"/>
                      </a:solidFill>
                      <a:prstDash val="solid"/>
                    </a:lnL>
                    <a:lnR w="6350">
                      <a:solidFill>
                        <a:srgbClr val="D9D9D9"/>
                      </a:solidFill>
                      <a:prstDash val="solid"/>
                    </a:lnR>
                    <a:lnT>
                      <a:noFill/>
                    </a:lnT>
                    <a:lnB w="6350">
                      <a:solidFill>
                        <a:srgbClr val="D9D9D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rPr>
                        <a:t>1.00</a:t>
                      </a:r>
                    </a:p>
                  </a:txBody>
                  <a:tcPr marL="317500" marR="317500" marT="215900" marB="215900" anchor="ctr" horzOverflow="overflow">
                    <a:lnL w="6350">
                      <a:solidFill>
                        <a:srgbClr val="D9D9D9"/>
                      </a:solidFill>
                      <a:prstDash val="solid"/>
                    </a:lnL>
                    <a:lnR>
                      <a:noFill/>
                    </a:lnR>
                    <a:lnT>
                      <a:noFill/>
                    </a:lnT>
                    <a:lnB w="6350">
                      <a:solidFill>
                        <a:srgbClr val="D9D9D9"/>
                      </a:solidFill>
                      <a:prstDash val="solid"/>
                    </a:lnB>
                    <a:lnTlToBr>
                      <a:noFill/>
                    </a:lnTlToBr>
                    <a:lnBlToTr>
                      <a:noFill/>
                    </a:lnBlToTr>
                    <a:solidFill>
                      <a:srgbClr val="FFFFFF"/>
                    </a:solidFill>
                  </a:tcPr>
                </a:tc>
                <a:extLst>
                  <a:ext uri="{0D108BD9-81ED-4DB2-BD59-A6C34878D82A}">
                    <a16:rowId xmlns:a16="http://schemas.microsoft.com/office/drawing/2014/main" val="10001"/>
                  </a:ext>
                </a:extLst>
              </a:tr>
              <a:tr h="582375">
                <a:tc vMerge="1">
                  <a:txBody>
                    <a:bodyPr/>
                    <a:lstStyle/>
                    <a:p>
                      <a:endParaRPr lang="zh-CN"/>
                    </a:p>
                  </a:txBody>
                  <a:tcPr>
                    <a:lnL>
                      <a:noFill/>
                    </a:lnL>
                    <a:lnR w="12700">
                      <a:solidFill>
                        <a:srgbClr val="D9D9D9"/>
                      </a:solidFill>
                      <a:prstDash val="solid"/>
                    </a:lnR>
                    <a:lnB w="6350">
                      <a:solidFill>
                        <a:srgbClr val="D9D9D9"/>
                      </a:solidFill>
                      <a:prstDash val="solid"/>
                    </a:lnB>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zh-CN" altLang="de-DE" sz="1800" b="0" spc="130">
                          <a:solidFill>
                            <a:srgbClr val="404040"/>
                          </a:solidFill>
                          <a:latin typeface="微软雅黑" panose="020B0503020204020204" pitchFamily="34" charset="-122"/>
                          <a:ea typeface="微软雅黑" panose="020B0503020204020204" pitchFamily="34" charset="-122"/>
                        </a:rPr>
                        <a:t>球棒</a:t>
                      </a:r>
                    </a:p>
                  </a:txBody>
                  <a:tcPr marL="317500" marR="317500" marT="215900" marB="215900" anchor="ctr" horzOverflow="overflow">
                    <a:lnL w="12700">
                      <a:solidFill>
                        <a:srgbClr val="D9D9D9"/>
                      </a:solidFill>
                      <a:prstDash val="solid"/>
                    </a:lnL>
                    <a:lnR w="6350">
                      <a:solidFill>
                        <a:srgbClr val="D9D9D9"/>
                      </a:solidFill>
                      <a:prstDash val="solid"/>
                    </a:lnR>
                    <a:lnT w="6350">
                      <a:solidFill>
                        <a:srgbClr val="D9D9D9"/>
                      </a:solidFill>
                      <a:prstDash val="solid"/>
                    </a:lnT>
                    <a:lnB w="6350">
                      <a:solidFill>
                        <a:srgbClr val="D9D9D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rPr>
                        <a:t>20</a:t>
                      </a:r>
                    </a:p>
                  </a:txBody>
                  <a:tcPr marL="317500" marR="317500" marT="215900" marB="215900" anchor="ctr" horzOverflow="overflow">
                    <a:lnL w="6350">
                      <a:solidFill>
                        <a:srgbClr val="D9D9D9"/>
                      </a:solidFill>
                      <a:prstDash val="solid"/>
                    </a:lnL>
                    <a:lnR w="6350">
                      <a:solidFill>
                        <a:srgbClr val="D9D9D9"/>
                      </a:solidFill>
                      <a:prstDash val="solid"/>
                    </a:lnR>
                    <a:lnT w="6350">
                      <a:solidFill>
                        <a:srgbClr val="D9D9D9"/>
                      </a:solidFill>
                      <a:prstDash val="solid"/>
                    </a:lnT>
                    <a:lnB w="6350">
                      <a:solidFill>
                        <a:srgbClr val="D9D9D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rPr>
                        <a:t>5.00</a:t>
                      </a:r>
                    </a:p>
                  </a:txBody>
                  <a:tcPr marL="317500" marR="317500" marT="215900" marB="215900" anchor="ctr" horzOverflow="overflow">
                    <a:lnL w="6350">
                      <a:solidFill>
                        <a:srgbClr val="D9D9D9"/>
                      </a:solidFill>
                      <a:prstDash val="solid"/>
                    </a:lnL>
                    <a:lnR>
                      <a:noFill/>
                    </a:lnR>
                    <a:lnT w="6350">
                      <a:solidFill>
                        <a:srgbClr val="D9D9D9"/>
                      </a:solidFill>
                      <a:prstDash val="solid"/>
                    </a:lnT>
                    <a:lnB w="6350">
                      <a:solidFill>
                        <a:srgbClr val="D9D9D9"/>
                      </a:solidFill>
                      <a:prstDash val="solid"/>
                    </a:lnB>
                    <a:lnTlToBr>
                      <a:noFill/>
                    </a:lnTlToBr>
                    <a:lnBlToTr>
                      <a:noFill/>
                    </a:lnBlToTr>
                    <a:solidFill>
                      <a:srgbClr val="FFFFFF"/>
                    </a:solidFill>
                  </a:tcPr>
                </a:tc>
                <a:extLst>
                  <a:ext uri="{0D108BD9-81ED-4DB2-BD59-A6C34878D82A}">
                    <a16:rowId xmlns:a16="http://schemas.microsoft.com/office/drawing/2014/main" val="10002"/>
                  </a:ext>
                </a:extLst>
              </a:tr>
              <a:tr h="582375">
                <a:tc rowSpan="2">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2016年</a:t>
                      </a:r>
                    </a:p>
                  </a:txBody>
                  <a:tcPr marL="317500" marR="317500" marT="215900" marB="215900" anchor="ctr" horzOverflow="overflow">
                    <a:lnL>
                      <a:noFill/>
                    </a:lnL>
                    <a:lnR w="12700">
                      <a:solidFill>
                        <a:srgbClr val="D9D9D9"/>
                      </a:solidFill>
                      <a:prstDash val="solid"/>
                    </a:lnR>
                    <a:lnT w="6350">
                      <a:solidFill>
                        <a:srgbClr val="D9D9D9"/>
                      </a:solidFill>
                      <a:prstDash val="solid"/>
                    </a:lnT>
                    <a:lnB w="19050">
                      <a:solidFill>
                        <a:srgbClr val="59595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zh-CN" altLang="de-DE" sz="1800" b="0" spc="130">
                          <a:solidFill>
                            <a:srgbClr val="404040"/>
                          </a:solidFill>
                          <a:latin typeface="微软雅黑" panose="020B0503020204020204" pitchFamily="34" charset="-122"/>
                          <a:ea typeface="微软雅黑" panose="020B0503020204020204" pitchFamily="34" charset="-122"/>
                        </a:rPr>
                        <a:t>球</a:t>
                      </a:r>
                    </a:p>
                  </a:txBody>
                  <a:tcPr marL="317500" marR="317500" marT="215900" marB="215900" anchor="ctr" horzOverflow="overflow">
                    <a:lnL w="12700">
                      <a:solidFill>
                        <a:srgbClr val="D9D9D9"/>
                      </a:solidFill>
                      <a:prstDash val="solid"/>
                    </a:lnL>
                    <a:lnR w="6350">
                      <a:solidFill>
                        <a:srgbClr val="D9D9D9"/>
                      </a:solidFill>
                      <a:prstDash val="solid"/>
                    </a:lnR>
                    <a:lnT w="6350">
                      <a:solidFill>
                        <a:srgbClr val="D9D9D9"/>
                      </a:solidFill>
                      <a:prstDash val="solid"/>
                    </a:lnT>
                    <a:lnB w="6350">
                      <a:solidFill>
                        <a:srgbClr val="D9D9D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rPr>
                        <a:t>160</a:t>
                      </a:r>
                    </a:p>
                  </a:txBody>
                  <a:tcPr marL="317500" marR="317500" marT="215900" marB="215900" anchor="ctr" horzOverflow="overflow">
                    <a:lnL w="6350">
                      <a:solidFill>
                        <a:srgbClr val="D9D9D9"/>
                      </a:solidFill>
                      <a:prstDash val="solid"/>
                    </a:lnL>
                    <a:lnR w="6350">
                      <a:solidFill>
                        <a:srgbClr val="D9D9D9"/>
                      </a:solidFill>
                      <a:prstDash val="solid"/>
                    </a:lnR>
                    <a:lnT w="6350">
                      <a:solidFill>
                        <a:srgbClr val="D9D9D9"/>
                      </a:solidFill>
                      <a:prstDash val="solid"/>
                    </a:lnT>
                    <a:lnB w="6350">
                      <a:solidFill>
                        <a:srgbClr val="D9D9D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rPr>
                        <a:t>0.50</a:t>
                      </a:r>
                    </a:p>
                  </a:txBody>
                  <a:tcPr marL="317500" marR="317500" marT="215900" marB="215900" anchor="ctr" horzOverflow="overflow">
                    <a:lnL w="6350">
                      <a:solidFill>
                        <a:srgbClr val="D9D9D9"/>
                      </a:solidFill>
                      <a:prstDash val="solid"/>
                    </a:lnL>
                    <a:lnR>
                      <a:noFill/>
                    </a:lnR>
                    <a:lnT w="6350">
                      <a:solidFill>
                        <a:srgbClr val="D9D9D9"/>
                      </a:solidFill>
                      <a:prstDash val="solid"/>
                    </a:lnT>
                    <a:lnB w="6350">
                      <a:solidFill>
                        <a:srgbClr val="D9D9D9"/>
                      </a:solidFill>
                      <a:prstDash val="solid"/>
                    </a:lnB>
                    <a:lnTlToBr>
                      <a:noFill/>
                    </a:lnTlToBr>
                    <a:lnBlToTr>
                      <a:noFill/>
                    </a:lnBlToTr>
                    <a:solidFill>
                      <a:srgbClr val="FFFFFF"/>
                    </a:solidFill>
                  </a:tcPr>
                </a:tc>
                <a:extLst>
                  <a:ext uri="{0D108BD9-81ED-4DB2-BD59-A6C34878D82A}">
                    <a16:rowId xmlns:a16="http://schemas.microsoft.com/office/drawing/2014/main" val="10003"/>
                  </a:ext>
                </a:extLst>
              </a:tr>
              <a:tr h="582375">
                <a:tc vMerge="1">
                  <a:txBody>
                    <a:bodyPr/>
                    <a:lstStyle/>
                    <a:p>
                      <a:endParaRPr lang="zh-CN"/>
                    </a:p>
                  </a:txBody>
                  <a:tcPr>
                    <a:lnL>
                      <a:noFill/>
                    </a:lnL>
                    <a:lnR w="12700">
                      <a:solidFill>
                        <a:srgbClr val="D9D9D9"/>
                      </a:solidFill>
                      <a:prstDash val="solid"/>
                    </a:lnR>
                    <a:lnB w="19050">
                      <a:solidFill>
                        <a:srgbClr val="595959"/>
                      </a:solidFill>
                      <a:prstDash val="solid"/>
                    </a:lnB>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zh-CN" altLang="de-DE" sz="1800" b="0" spc="130">
                          <a:solidFill>
                            <a:srgbClr val="404040"/>
                          </a:solidFill>
                          <a:latin typeface="微软雅黑" panose="020B0503020204020204" pitchFamily="34" charset="-122"/>
                          <a:ea typeface="微软雅黑" panose="020B0503020204020204" pitchFamily="34" charset="-122"/>
                        </a:rPr>
                        <a:t>球棒</a:t>
                      </a:r>
                    </a:p>
                  </a:txBody>
                  <a:tcPr marL="317500" marR="317500" marT="215900" marB="215900" anchor="ctr" horzOverflow="overflow">
                    <a:lnL w="12700">
                      <a:solidFill>
                        <a:srgbClr val="D9D9D9"/>
                      </a:solidFill>
                      <a:prstDash val="solid"/>
                    </a:lnL>
                    <a:lnR w="6350">
                      <a:solidFill>
                        <a:srgbClr val="D9D9D9"/>
                      </a:solidFill>
                      <a:prstDash val="solid"/>
                    </a:lnR>
                    <a:lnT w="6350">
                      <a:solidFill>
                        <a:srgbClr val="D9D9D9"/>
                      </a:solidFill>
                      <a:prstDash val="solid"/>
                    </a:lnT>
                    <a:lnB w="19050">
                      <a:solidFill>
                        <a:srgbClr val="59595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dirty="0">
                          <a:solidFill>
                            <a:srgbClr val="404040"/>
                          </a:solidFill>
                          <a:latin typeface="微软雅黑" panose="020B0503020204020204" pitchFamily="34" charset="-122"/>
                          <a:ea typeface="微软雅黑" panose="020B0503020204020204" pitchFamily="34" charset="-122"/>
                        </a:rPr>
                        <a:t>22</a:t>
                      </a:r>
                    </a:p>
                  </a:txBody>
                  <a:tcPr marL="317500" marR="317500" marT="215900" marB="215900" anchor="ctr" horzOverflow="overflow">
                    <a:lnL w="6350">
                      <a:solidFill>
                        <a:srgbClr val="D9D9D9"/>
                      </a:solidFill>
                      <a:prstDash val="solid"/>
                    </a:lnL>
                    <a:lnR w="6350">
                      <a:solidFill>
                        <a:srgbClr val="D9D9D9"/>
                      </a:solidFill>
                      <a:prstDash val="solid"/>
                    </a:lnR>
                    <a:lnT w="6350">
                      <a:solidFill>
                        <a:srgbClr val="D9D9D9"/>
                      </a:solidFill>
                      <a:prstDash val="solid"/>
                    </a:lnT>
                    <a:lnB w="19050">
                      <a:solidFill>
                        <a:srgbClr val="59595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dirty="0">
                          <a:solidFill>
                            <a:srgbClr val="404040"/>
                          </a:solidFill>
                          <a:latin typeface="微软雅黑" panose="020B0503020204020204" pitchFamily="34" charset="-122"/>
                          <a:ea typeface="微软雅黑" panose="020B0503020204020204" pitchFamily="34" charset="-122"/>
                        </a:rPr>
                        <a:t>22.50</a:t>
                      </a:r>
                    </a:p>
                  </a:txBody>
                  <a:tcPr marL="317500" marR="317500" marT="215900" marB="215900" anchor="ctr" horzOverflow="overflow">
                    <a:lnL w="6350">
                      <a:solidFill>
                        <a:srgbClr val="D9D9D9"/>
                      </a:solidFill>
                      <a:prstDash val="solid"/>
                    </a:lnL>
                    <a:lnR>
                      <a:noFill/>
                    </a:lnR>
                    <a:lnT w="6350">
                      <a:solidFill>
                        <a:srgbClr val="D9D9D9"/>
                      </a:solidFill>
                      <a:prstDash val="solid"/>
                    </a:lnT>
                    <a:lnB w="19050">
                      <a:solidFill>
                        <a:srgbClr val="595959"/>
                      </a:solidFill>
                      <a:prstDash val="solid"/>
                    </a:lnB>
                    <a:lnTlToBr>
                      <a:noFill/>
                    </a:lnTlToBr>
                    <a:lnBlToTr>
                      <a:noFill/>
                    </a:lnBlToTr>
                    <a:solidFill>
                      <a:srgbClr val="FFFFFF"/>
                    </a:solidFill>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5188688" cy="673735"/>
            <a:chOff x="0" y="499"/>
            <a:chExt cx="7313" cy="1061"/>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7212" cy="1018"/>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sz="3600" dirty="0" err="1">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名义GDP和实际GDP</a:t>
              </a:r>
              <a:endParaRPr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35</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800767"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计算实际GDP</a:t>
            </a: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文本框 4"/>
          <p:cNvSpPr txBox="1"/>
          <p:nvPr/>
        </p:nvSpPr>
        <p:spPr>
          <a:xfrm>
            <a:off x="1189990" y="1981835"/>
            <a:ext cx="3156633" cy="400110"/>
          </a:xfrm>
          <a:prstGeom prst="rect">
            <a:avLst/>
          </a:prstGeom>
          <a:noFill/>
        </p:spPr>
        <p:txBody>
          <a:bodyPr wrap="none" rtlCol="0" anchor="t">
            <a:spAutoFit/>
          </a:bodyPr>
          <a:lstStyle/>
          <a:p>
            <a:r>
              <a:rPr lang="en-US" altLang="zh-CN"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1.</a:t>
            </a:r>
            <a:r>
              <a:rPr lang="zh-CN" altLang="en-US"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以基年价格计算实际</a:t>
            </a:r>
            <a:r>
              <a:rPr lang="en-US" altLang="zh-CN"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GDP</a:t>
            </a:r>
          </a:p>
        </p:txBody>
      </p:sp>
      <p:sp>
        <p:nvSpPr>
          <p:cNvPr id="17" name="文本框 16"/>
          <p:cNvSpPr txBox="1"/>
          <p:nvPr/>
        </p:nvSpPr>
        <p:spPr>
          <a:xfrm>
            <a:off x="1189990" y="2548890"/>
            <a:ext cx="2498090" cy="3353435"/>
          </a:xfrm>
          <a:prstGeom prst="rect">
            <a:avLst/>
          </a:prstGeom>
          <a:noFill/>
        </p:spPr>
        <p:txBody>
          <a:bodyPr wrap="square" rtlCol="0" anchor="t">
            <a:spAutoFit/>
          </a:bodyPr>
          <a:lstStyle/>
          <a:p>
            <a:pPr marL="381000" lvl="1" indent="-188595" algn="l">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 2016年 </a:t>
            </a:r>
          </a:p>
          <a:p>
            <a:pPr marL="381000" lvl="1" indent="-188595" algn="l">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球的支出 </a:t>
            </a:r>
          </a:p>
          <a:p>
            <a:pPr marL="381000" lvl="1" indent="-188595" algn="l">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 160×0.5=80</a:t>
            </a:r>
          </a:p>
          <a:p>
            <a:pPr marL="381000" lvl="1" indent="-188595" algn="l">
              <a:spcBef>
                <a:spcPct val="20000"/>
              </a:spcBef>
              <a:buClr>
                <a:schemeClr val="accent1"/>
              </a:buClr>
              <a:buChar char="-"/>
            </a:pPr>
            <a:endParaRPr sz="2000" dirty="0">
              <a:latin typeface="黑体" panose="02010609060101010101" pitchFamily="49" charset="-122"/>
              <a:ea typeface="黑体" panose="02010609060101010101" pitchFamily="49" charset="-122"/>
              <a:cs typeface="黑体" panose="02010609060101010101" pitchFamily="49" charset="-122"/>
              <a:sym typeface="+mn-ea"/>
            </a:endParaRPr>
          </a:p>
          <a:p>
            <a:pPr marL="381000" lvl="1" indent="-188595" algn="l">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球棒的支出 </a:t>
            </a:r>
          </a:p>
          <a:p>
            <a:pPr marL="381000" lvl="1" indent="-188595" algn="l">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=22×22.5= 495</a:t>
            </a:r>
          </a:p>
          <a:p>
            <a:pPr marL="381000" lvl="1" indent="-188595" algn="l">
              <a:spcBef>
                <a:spcPct val="20000"/>
              </a:spcBef>
              <a:buClr>
                <a:schemeClr val="accent1"/>
              </a:buClr>
              <a:buChar char="-"/>
            </a:pPr>
            <a:endParaRPr sz="2000" dirty="0">
              <a:latin typeface="黑体" panose="02010609060101010101" pitchFamily="49" charset="-122"/>
              <a:ea typeface="黑体" panose="02010609060101010101" pitchFamily="49" charset="-122"/>
              <a:cs typeface="黑体" panose="02010609060101010101" pitchFamily="49" charset="-122"/>
              <a:sym typeface="+mn-ea"/>
            </a:endParaRPr>
          </a:p>
          <a:p>
            <a:pPr marL="381000" lvl="1" indent="-188595" algn="l">
              <a:spcBef>
                <a:spcPct val="20000"/>
              </a:spcBef>
              <a:buClr>
                <a:schemeClr val="accent1"/>
              </a:buClr>
              <a:buChar char="-"/>
            </a:pPr>
            <a:r>
              <a:rPr lang="en-US" sz="2000" dirty="0">
                <a:solidFill>
                  <a:srgbClr val="00B0F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2016</a:t>
            </a:r>
            <a:r>
              <a:rPr lang="zh-CN" altLang="en-US" sz="2000" dirty="0">
                <a:solidFill>
                  <a:srgbClr val="00B0F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年</a:t>
            </a:r>
            <a:r>
              <a:rPr sz="2000" dirty="0" err="1">
                <a:solidFill>
                  <a:srgbClr val="00B0F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名义GDP</a:t>
            </a:r>
            <a:r>
              <a:rPr sz="2000" dirty="0">
                <a:solidFill>
                  <a:srgbClr val="00B0F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 </a:t>
            </a:r>
          </a:p>
          <a:p>
            <a:pPr marL="381000" lvl="1" indent="-188595" algn="l">
              <a:spcBef>
                <a:spcPct val="20000"/>
              </a:spcBef>
              <a:buClr>
                <a:schemeClr val="accent1"/>
              </a:buClr>
              <a:buChar char="-"/>
            </a:pPr>
            <a:r>
              <a:rPr sz="2000" dirty="0">
                <a:solidFill>
                  <a:srgbClr val="00B0F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=80+ 495= 575</a:t>
            </a:r>
          </a:p>
        </p:txBody>
      </p:sp>
      <p:graphicFrame>
        <p:nvGraphicFramePr>
          <p:cNvPr id="271399" name="Group 39"/>
          <p:cNvGraphicFramePr>
            <a:graphicFrameLocks noGrp="1"/>
          </p:cNvGraphicFramePr>
          <p:nvPr>
            <p:custDataLst>
              <p:tags r:id="rId2"/>
            </p:custDataLst>
          </p:nvPr>
        </p:nvGraphicFramePr>
        <p:xfrm>
          <a:off x="5577205" y="2061845"/>
          <a:ext cx="5468620" cy="3840480"/>
        </p:xfrm>
        <a:graphic>
          <a:graphicData uri="http://schemas.openxmlformats.org/drawingml/2006/table">
            <a:tbl>
              <a:tblPr/>
              <a:tblGrid>
                <a:gridCol w="1576070">
                  <a:extLst>
                    <a:ext uri="{9D8B030D-6E8A-4147-A177-3AD203B41FA5}">
                      <a16:colId xmlns:a16="http://schemas.microsoft.com/office/drawing/2014/main" val="20000"/>
                    </a:ext>
                  </a:extLst>
                </a:gridCol>
                <a:gridCol w="1250315">
                  <a:extLst>
                    <a:ext uri="{9D8B030D-6E8A-4147-A177-3AD203B41FA5}">
                      <a16:colId xmlns:a16="http://schemas.microsoft.com/office/drawing/2014/main" val="20001"/>
                    </a:ext>
                  </a:extLst>
                </a:gridCol>
                <a:gridCol w="1250315">
                  <a:extLst>
                    <a:ext uri="{9D8B030D-6E8A-4147-A177-3AD203B41FA5}">
                      <a16:colId xmlns:a16="http://schemas.microsoft.com/office/drawing/2014/main" val="20002"/>
                    </a:ext>
                  </a:extLst>
                </a:gridCol>
                <a:gridCol w="1391920">
                  <a:extLst>
                    <a:ext uri="{9D8B030D-6E8A-4147-A177-3AD203B41FA5}">
                      <a16:colId xmlns:a16="http://schemas.microsoft.com/office/drawing/2014/main" val="20003"/>
                    </a:ext>
                  </a:extLst>
                </a:gridCol>
              </a:tblGrid>
              <a:tr h="797560">
                <a:tc>
                  <a:txBody>
                    <a:bodyPr/>
                    <a:lstStyle/>
                    <a:p>
                      <a:pPr marR="0" lvl="0" indent="0" algn="ctr" defTabSz="914400" rtl="0" eaLnBrk="0" fontAlgn="base" latinLnBrk="0" hangingPunct="0">
                        <a:lnSpc>
                          <a:spcPct val="120000"/>
                        </a:lnSpc>
                        <a:spcBef>
                          <a:spcPts val="0"/>
                        </a:spcBef>
                        <a:spcAft>
                          <a:spcPts val="0"/>
                        </a:spcAft>
                        <a:buClr>
                          <a:schemeClr val="accent1"/>
                        </a:buClr>
                        <a:buSzTx/>
                        <a:buFont typeface="Wingdings" panose="05000000000000000000" pitchFamily="2" charset="2"/>
                        <a:buNone/>
                      </a:pPr>
                      <a:endParaRPr lang="zh-CN" altLang="en-US" sz="2000" b="1" spc="130">
                        <a:solidFill>
                          <a:srgbClr val="FFFFFF"/>
                        </a:solidFill>
                        <a:latin typeface="微软雅黑" panose="020B0503020204020204" pitchFamily="34" charset="-122"/>
                        <a:ea typeface="微软雅黑" panose="020B0503020204020204" pitchFamily="34" charset="-122"/>
                      </a:endParaRPr>
                    </a:p>
                  </a:txBody>
                  <a:tcPr marL="317500" marR="317500" marT="215900" marB="215900" anchor="ctr" horzOverflow="overflow">
                    <a:lnL>
                      <a:noFill/>
                    </a:lnL>
                    <a:lnR>
                      <a:noFill/>
                    </a:lnR>
                    <a:lnT>
                      <a:noFill/>
                    </a:lnT>
                    <a:lnB>
                      <a:noFill/>
                    </a:lnB>
                    <a:lnTlToBr>
                      <a:noFill/>
                    </a:lnTlToBr>
                    <a:lnBlToTr>
                      <a:noFill/>
                    </a:lnBlToTr>
                    <a:solidFill>
                      <a:srgbClr val="595959"/>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zh-CN" altLang="de-DE" sz="2000" b="1" spc="130">
                          <a:solidFill>
                            <a:srgbClr val="FFFFFF"/>
                          </a:solidFill>
                          <a:latin typeface="微软雅黑" panose="020B0503020204020204" pitchFamily="34" charset="-122"/>
                          <a:ea typeface="微软雅黑" panose="020B0503020204020204" pitchFamily="34" charset="-122"/>
                        </a:rPr>
                        <a:t>产品</a:t>
                      </a:r>
                    </a:p>
                  </a:txBody>
                  <a:tcPr marL="317500" marR="317500" marT="215900" marB="215900" anchor="ctr" horzOverflow="overflow">
                    <a:lnL>
                      <a:noFill/>
                    </a:lnL>
                    <a:lnR>
                      <a:noFill/>
                    </a:lnR>
                    <a:lnT>
                      <a:noFill/>
                    </a:lnT>
                    <a:lnB>
                      <a:noFill/>
                    </a:lnB>
                    <a:lnTlToBr>
                      <a:noFill/>
                    </a:lnTlToBr>
                    <a:lnBlToTr>
                      <a:noFill/>
                    </a:lnBlToTr>
                    <a:solidFill>
                      <a:srgbClr val="E29A9A"/>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zh-CN" altLang="de-DE" sz="2000" b="1" spc="130">
                          <a:solidFill>
                            <a:srgbClr val="FFFFFF"/>
                          </a:solidFill>
                          <a:latin typeface="微软雅黑" panose="020B0503020204020204" pitchFamily="34" charset="-122"/>
                          <a:ea typeface="微软雅黑" panose="020B0503020204020204" pitchFamily="34" charset="-122"/>
                        </a:rPr>
                        <a:t>数量</a:t>
                      </a:r>
                    </a:p>
                  </a:txBody>
                  <a:tcPr marL="317500" marR="317500" marT="215900" marB="215900" anchor="ctr" horzOverflow="overflow">
                    <a:lnL>
                      <a:noFill/>
                    </a:lnL>
                    <a:lnR>
                      <a:noFill/>
                    </a:lnR>
                    <a:lnT>
                      <a:noFill/>
                    </a:lnT>
                    <a:lnB>
                      <a:noFill/>
                    </a:lnB>
                    <a:lnTlToBr>
                      <a:noFill/>
                    </a:lnTlToBr>
                    <a:lnBlToTr>
                      <a:noFill/>
                    </a:lnBlToTr>
                    <a:solidFill>
                      <a:srgbClr val="DFBBB3"/>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zh-CN" altLang="de-DE" sz="2000" b="1" spc="130">
                          <a:solidFill>
                            <a:srgbClr val="FFFFFF"/>
                          </a:solidFill>
                          <a:latin typeface="微软雅黑" panose="020B0503020204020204" pitchFamily="34" charset="-122"/>
                          <a:ea typeface="微软雅黑" panose="020B0503020204020204" pitchFamily="34" charset="-122"/>
                        </a:rPr>
                        <a:t>价格</a:t>
                      </a:r>
                    </a:p>
                  </a:txBody>
                  <a:tcPr marL="317500" marR="317500" marT="215900" marB="215900" anchor="ctr" horzOverflow="overflow">
                    <a:lnL>
                      <a:noFill/>
                    </a:lnL>
                    <a:lnR>
                      <a:noFill/>
                    </a:lnR>
                    <a:lnT>
                      <a:noFill/>
                    </a:lnT>
                    <a:lnB>
                      <a:noFill/>
                    </a:lnB>
                    <a:lnTlToBr>
                      <a:noFill/>
                    </a:lnTlToBr>
                    <a:lnBlToTr>
                      <a:noFill/>
                    </a:lnBlToTr>
                    <a:solidFill>
                      <a:srgbClr val="A3CDCB"/>
                    </a:solidFill>
                  </a:tcPr>
                </a:tc>
                <a:extLst>
                  <a:ext uri="{0D108BD9-81ED-4DB2-BD59-A6C34878D82A}">
                    <a16:rowId xmlns:a16="http://schemas.microsoft.com/office/drawing/2014/main" val="10000"/>
                  </a:ext>
                </a:extLst>
              </a:tr>
              <a:tr h="760730">
                <a:tc rowSpan="2">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2015年</a:t>
                      </a:r>
                    </a:p>
                  </a:txBody>
                  <a:tcPr marL="317500" marR="317500" marT="215900" marB="215900" anchor="ctr" horzOverflow="overflow">
                    <a:lnL>
                      <a:noFill/>
                    </a:lnL>
                    <a:lnR w="12700">
                      <a:solidFill>
                        <a:srgbClr val="D9D9D9"/>
                      </a:solidFill>
                      <a:prstDash val="solid"/>
                    </a:lnR>
                    <a:lnT>
                      <a:noFill/>
                    </a:lnT>
                    <a:lnB w="6350">
                      <a:solidFill>
                        <a:srgbClr val="D9D9D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zh-CN" altLang="de-DE" sz="1800" b="0" spc="130">
                          <a:solidFill>
                            <a:srgbClr val="404040"/>
                          </a:solidFill>
                          <a:latin typeface="微软雅黑" panose="020B0503020204020204" pitchFamily="34" charset="-122"/>
                          <a:ea typeface="微软雅黑" panose="020B0503020204020204" pitchFamily="34" charset="-122"/>
                        </a:rPr>
                        <a:t>球</a:t>
                      </a:r>
                    </a:p>
                  </a:txBody>
                  <a:tcPr marL="317500" marR="317500" marT="215900" marB="215900" anchor="ctr" horzOverflow="overflow">
                    <a:lnL w="12700">
                      <a:solidFill>
                        <a:srgbClr val="D9D9D9"/>
                      </a:solidFill>
                      <a:prstDash val="solid"/>
                    </a:lnL>
                    <a:lnR w="6350">
                      <a:solidFill>
                        <a:srgbClr val="D9D9D9"/>
                      </a:solidFill>
                      <a:prstDash val="solid"/>
                    </a:lnR>
                    <a:lnT>
                      <a:noFill/>
                    </a:lnT>
                    <a:lnB w="6350">
                      <a:solidFill>
                        <a:srgbClr val="D9D9D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rPr>
                        <a:t>100</a:t>
                      </a:r>
                    </a:p>
                  </a:txBody>
                  <a:tcPr marL="317500" marR="317500" marT="215900" marB="215900" anchor="ctr" horzOverflow="overflow">
                    <a:lnL w="6350">
                      <a:solidFill>
                        <a:srgbClr val="D9D9D9"/>
                      </a:solidFill>
                      <a:prstDash val="solid"/>
                    </a:lnL>
                    <a:lnR w="6350">
                      <a:solidFill>
                        <a:srgbClr val="D9D9D9"/>
                      </a:solidFill>
                      <a:prstDash val="solid"/>
                    </a:lnR>
                    <a:lnT>
                      <a:noFill/>
                    </a:lnT>
                    <a:lnB w="6350">
                      <a:solidFill>
                        <a:srgbClr val="D9D9D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rPr>
                        <a:t>1.00</a:t>
                      </a:r>
                    </a:p>
                  </a:txBody>
                  <a:tcPr marL="317500" marR="317500" marT="215900" marB="215900" anchor="ctr" horzOverflow="overflow">
                    <a:lnL w="6350">
                      <a:solidFill>
                        <a:srgbClr val="D9D9D9"/>
                      </a:solidFill>
                      <a:prstDash val="solid"/>
                    </a:lnL>
                    <a:lnR>
                      <a:noFill/>
                    </a:lnR>
                    <a:lnT>
                      <a:noFill/>
                    </a:lnT>
                    <a:lnB w="6350">
                      <a:solidFill>
                        <a:srgbClr val="D9D9D9"/>
                      </a:solidFill>
                      <a:prstDash val="solid"/>
                    </a:lnB>
                    <a:lnTlToBr>
                      <a:noFill/>
                    </a:lnTlToBr>
                    <a:lnBlToTr>
                      <a:noFill/>
                    </a:lnBlToTr>
                    <a:solidFill>
                      <a:srgbClr val="FFFFFF"/>
                    </a:solidFill>
                  </a:tcPr>
                </a:tc>
                <a:extLst>
                  <a:ext uri="{0D108BD9-81ED-4DB2-BD59-A6C34878D82A}">
                    <a16:rowId xmlns:a16="http://schemas.microsoft.com/office/drawing/2014/main" val="10001"/>
                  </a:ext>
                </a:extLst>
              </a:tr>
              <a:tr h="760730">
                <a:tc vMerge="1">
                  <a:txBody>
                    <a:bodyPr/>
                    <a:lstStyle/>
                    <a:p>
                      <a:endParaRPr lang="zh-CN"/>
                    </a:p>
                  </a:txBody>
                  <a:tcPr>
                    <a:lnL>
                      <a:noFill/>
                    </a:lnL>
                    <a:lnR w="12700">
                      <a:solidFill>
                        <a:srgbClr val="D9D9D9"/>
                      </a:solidFill>
                      <a:prstDash val="solid"/>
                    </a:lnR>
                    <a:lnB w="6350">
                      <a:solidFill>
                        <a:srgbClr val="D9D9D9"/>
                      </a:solidFill>
                      <a:prstDash val="solid"/>
                    </a:lnB>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zh-CN" altLang="de-DE" sz="1800" b="0" spc="130">
                          <a:solidFill>
                            <a:srgbClr val="404040"/>
                          </a:solidFill>
                          <a:latin typeface="微软雅黑" panose="020B0503020204020204" pitchFamily="34" charset="-122"/>
                          <a:ea typeface="微软雅黑" panose="020B0503020204020204" pitchFamily="34" charset="-122"/>
                        </a:rPr>
                        <a:t>球棒</a:t>
                      </a:r>
                    </a:p>
                  </a:txBody>
                  <a:tcPr marL="317500" marR="317500" marT="215900" marB="215900" anchor="ctr" horzOverflow="overflow">
                    <a:lnL w="12700">
                      <a:solidFill>
                        <a:srgbClr val="D9D9D9"/>
                      </a:solidFill>
                      <a:prstDash val="solid"/>
                    </a:lnL>
                    <a:lnR w="6350">
                      <a:solidFill>
                        <a:srgbClr val="D9D9D9"/>
                      </a:solidFill>
                      <a:prstDash val="solid"/>
                    </a:lnR>
                    <a:lnT w="6350">
                      <a:solidFill>
                        <a:srgbClr val="D9D9D9"/>
                      </a:solidFill>
                      <a:prstDash val="solid"/>
                    </a:lnT>
                    <a:lnB w="6350">
                      <a:solidFill>
                        <a:srgbClr val="D9D9D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rPr>
                        <a:t>20</a:t>
                      </a:r>
                    </a:p>
                  </a:txBody>
                  <a:tcPr marL="317500" marR="317500" marT="215900" marB="215900" anchor="ctr" horzOverflow="overflow">
                    <a:lnL w="6350">
                      <a:solidFill>
                        <a:srgbClr val="D9D9D9"/>
                      </a:solidFill>
                      <a:prstDash val="solid"/>
                    </a:lnL>
                    <a:lnR w="6350">
                      <a:solidFill>
                        <a:srgbClr val="D9D9D9"/>
                      </a:solidFill>
                      <a:prstDash val="solid"/>
                    </a:lnR>
                    <a:lnT w="6350">
                      <a:solidFill>
                        <a:srgbClr val="D9D9D9"/>
                      </a:solidFill>
                      <a:prstDash val="solid"/>
                    </a:lnT>
                    <a:lnB w="6350">
                      <a:solidFill>
                        <a:srgbClr val="D9D9D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rPr>
                        <a:t>5.00</a:t>
                      </a:r>
                    </a:p>
                  </a:txBody>
                  <a:tcPr marL="317500" marR="317500" marT="215900" marB="215900" anchor="ctr" horzOverflow="overflow">
                    <a:lnL w="6350">
                      <a:solidFill>
                        <a:srgbClr val="D9D9D9"/>
                      </a:solidFill>
                      <a:prstDash val="solid"/>
                    </a:lnL>
                    <a:lnR>
                      <a:noFill/>
                    </a:lnR>
                    <a:lnT w="6350">
                      <a:solidFill>
                        <a:srgbClr val="D9D9D9"/>
                      </a:solidFill>
                      <a:prstDash val="solid"/>
                    </a:lnT>
                    <a:lnB w="6350">
                      <a:solidFill>
                        <a:srgbClr val="D9D9D9"/>
                      </a:solidFill>
                      <a:prstDash val="solid"/>
                    </a:lnB>
                    <a:lnTlToBr>
                      <a:noFill/>
                    </a:lnTlToBr>
                    <a:lnBlToTr>
                      <a:noFill/>
                    </a:lnBlToTr>
                    <a:solidFill>
                      <a:srgbClr val="FFFFFF"/>
                    </a:solidFill>
                  </a:tcPr>
                </a:tc>
                <a:extLst>
                  <a:ext uri="{0D108BD9-81ED-4DB2-BD59-A6C34878D82A}">
                    <a16:rowId xmlns:a16="http://schemas.microsoft.com/office/drawing/2014/main" val="10002"/>
                  </a:ext>
                </a:extLst>
              </a:tr>
              <a:tr h="760730">
                <a:tc rowSpan="2">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2016年</a:t>
                      </a:r>
                    </a:p>
                  </a:txBody>
                  <a:tcPr marL="317500" marR="317500" marT="215900" marB="215900" anchor="ctr" horzOverflow="overflow">
                    <a:lnL>
                      <a:noFill/>
                    </a:lnL>
                    <a:lnR w="12700">
                      <a:solidFill>
                        <a:srgbClr val="D9D9D9"/>
                      </a:solidFill>
                      <a:prstDash val="solid"/>
                    </a:lnR>
                    <a:lnT w="6350">
                      <a:solidFill>
                        <a:srgbClr val="D9D9D9"/>
                      </a:solidFill>
                      <a:prstDash val="solid"/>
                    </a:lnT>
                    <a:lnB w="19050">
                      <a:solidFill>
                        <a:srgbClr val="59595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zh-CN" altLang="de-DE" sz="1800" b="0" spc="130">
                          <a:solidFill>
                            <a:srgbClr val="404040"/>
                          </a:solidFill>
                          <a:latin typeface="微软雅黑" panose="020B0503020204020204" pitchFamily="34" charset="-122"/>
                          <a:ea typeface="微软雅黑" panose="020B0503020204020204" pitchFamily="34" charset="-122"/>
                        </a:rPr>
                        <a:t>球</a:t>
                      </a:r>
                    </a:p>
                  </a:txBody>
                  <a:tcPr marL="317500" marR="317500" marT="215900" marB="215900" anchor="ctr" horzOverflow="overflow">
                    <a:lnL w="12700">
                      <a:solidFill>
                        <a:srgbClr val="D9D9D9"/>
                      </a:solidFill>
                      <a:prstDash val="solid"/>
                    </a:lnL>
                    <a:lnR w="6350">
                      <a:solidFill>
                        <a:srgbClr val="D9D9D9"/>
                      </a:solidFill>
                      <a:prstDash val="solid"/>
                    </a:lnR>
                    <a:lnT w="6350">
                      <a:solidFill>
                        <a:srgbClr val="D9D9D9"/>
                      </a:solidFill>
                      <a:prstDash val="solid"/>
                    </a:lnT>
                    <a:lnB w="6350">
                      <a:solidFill>
                        <a:srgbClr val="D9D9D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rPr>
                        <a:t>160</a:t>
                      </a:r>
                    </a:p>
                  </a:txBody>
                  <a:tcPr marL="317500" marR="317500" marT="215900" marB="215900" anchor="ctr" horzOverflow="overflow">
                    <a:lnL w="6350">
                      <a:solidFill>
                        <a:srgbClr val="D9D9D9"/>
                      </a:solidFill>
                      <a:prstDash val="solid"/>
                    </a:lnL>
                    <a:lnR w="6350">
                      <a:solidFill>
                        <a:srgbClr val="D9D9D9"/>
                      </a:solidFill>
                      <a:prstDash val="solid"/>
                    </a:lnR>
                    <a:lnT w="6350">
                      <a:solidFill>
                        <a:srgbClr val="D9D9D9"/>
                      </a:solidFill>
                      <a:prstDash val="solid"/>
                    </a:lnT>
                    <a:lnB w="6350">
                      <a:solidFill>
                        <a:srgbClr val="D9D9D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rPr>
                        <a:t>0.50</a:t>
                      </a:r>
                    </a:p>
                  </a:txBody>
                  <a:tcPr marL="317500" marR="317500" marT="215900" marB="215900" anchor="ctr" horzOverflow="overflow">
                    <a:lnL w="6350">
                      <a:solidFill>
                        <a:srgbClr val="D9D9D9"/>
                      </a:solidFill>
                      <a:prstDash val="solid"/>
                    </a:lnL>
                    <a:lnR>
                      <a:noFill/>
                    </a:lnR>
                    <a:lnT w="6350">
                      <a:solidFill>
                        <a:srgbClr val="D9D9D9"/>
                      </a:solidFill>
                      <a:prstDash val="solid"/>
                    </a:lnT>
                    <a:lnB w="6350">
                      <a:solidFill>
                        <a:srgbClr val="D9D9D9"/>
                      </a:solidFill>
                      <a:prstDash val="solid"/>
                    </a:lnB>
                    <a:lnTlToBr>
                      <a:noFill/>
                    </a:lnTlToBr>
                    <a:lnBlToTr>
                      <a:noFill/>
                    </a:lnBlToTr>
                    <a:solidFill>
                      <a:srgbClr val="FFFFFF"/>
                    </a:solidFill>
                  </a:tcPr>
                </a:tc>
                <a:extLst>
                  <a:ext uri="{0D108BD9-81ED-4DB2-BD59-A6C34878D82A}">
                    <a16:rowId xmlns:a16="http://schemas.microsoft.com/office/drawing/2014/main" val="10003"/>
                  </a:ext>
                </a:extLst>
              </a:tr>
              <a:tr h="760730">
                <a:tc vMerge="1">
                  <a:txBody>
                    <a:bodyPr/>
                    <a:lstStyle/>
                    <a:p>
                      <a:endParaRPr lang="zh-CN"/>
                    </a:p>
                  </a:txBody>
                  <a:tcPr>
                    <a:lnL>
                      <a:noFill/>
                    </a:lnL>
                    <a:lnR w="12700">
                      <a:solidFill>
                        <a:srgbClr val="D9D9D9"/>
                      </a:solidFill>
                      <a:prstDash val="solid"/>
                    </a:lnR>
                    <a:lnB w="19050">
                      <a:solidFill>
                        <a:srgbClr val="595959"/>
                      </a:solidFill>
                      <a:prstDash val="solid"/>
                    </a:lnB>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zh-CN" altLang="de-DE" sz="1800" b="0" spc="130">
                          <a:solidFill>
                            <a:srgbClr val="404040"/>
                          </a:solidFill>
                          <a:latin typeface="微软雅黑" panose="020B0503020204020204" pitchFamily="34" charset="-122"/>
                          <a:ea typeface="微软雅黑" panose="020B0503020204020204" pitchFamily="34" charset="-122"/>
                        </a:rPr>
                        <a:t>球棒</a:t>
                      </a:r>
                    </a:p>
                  </a:txBody>
                  <a:tcPr marL="317500" marR="317500" marT="215900" marB="215900" anchor="ctr" horzOverflow="overflow">
                    <a:lnL w="12700">
                      <a:solidFill>
                        <a:srgbClr val="D9D9D9"/>
                      </a:solidFill>
                      <a:prstDash val="solid"/>
                    </a:lnL>
                    <a:lnR w="6350">
                      <a:solidFill>
                        <a:srgbClr val="D9D9D9"/>
                      </a:solidFill>
                      <a:prstDash val="solid"/>
                    </a:lnR>
                    <a:lnT w="6350">
                      <a:solidFill>
                        <a:srgbClr val="D9D9D9"/>
                      </a:solidFill>
                      <a:prstDash val="solid"/>
                    </a:lnT>
                    <a:lnB w="19050">
                      <a:solidFill>
                        <a:srgbClr val="59595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rPr>
                        <a:t>22</a:t>
                      </a:r>
                    </a:p>
                  </a:txBody>
                  <a:tcPr marL="317500" marR="317500" marT="215900" marB="215900" anchor="ctr" horzOverflow="overflow">
                    <a:lnL w="6350">
                      <a:solidFill>
                        <a:srgbClr val="D9D9D9"/>
                      </a:solidFill>
                      <a:prstDash val="solid"/>
                    </a:lnL>
                    <a:lnR w="6350">
                      <a:solidFill>
                        <a:srgbClr val="D9D9D9"/>
                      </a:solidFill>
                      <a:prstDash val="solid"/>
                    </a:lnR>
                    <a:lnT w="6350">
                      <a:solidFill>
                        <a:srgbClr val="D9D9D9"/>
                      </a:solidFill>
                      <a:prstDash val="solid"/>
                    </a:lnT>
                    <a:lnB w="19050">
                      <a:solidFill>
                        <a:srgbClr val="59595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rPr>
                        <a:t>22.50</a:t>
                      </a:r>
                    </a:p>
                  </a:txBody>
                  <a:tcPr marL="317500" marR="317500" marT="215900" marB="215900" anchor="ctr" horzOverflow="overflow">
                    <a:lnL w="6350">
                      <a:solidFill>
                        <a:srgbClr val="D9D9D9"/>
                      </a:solidFill>
                      <a:prstDash val="solid"/>
                    </a:lnL>
                    <a:lnR>
                      <a:noFill/>
                    </a:lnR>
                    <a:lnT w="6350">
                      <a:solidFill>
                        <a:srgbClr val="D9D9D9"/>
                      </a:solidFill>
                      <a:prstDash val="solid"/>
                    </a:lnT>
                    <a:lnB w="19050">
                      <a:solidFill>
                        <a:srgbClr val="595959"/>
                      </a:solidFill>
                      <a:prstDash val="solid"/>
                    </a:lnB>
                    <a:lnTlToBr>
                      <a:noFill/>
                    </a:lnTlToBr>
                    <a:lnBlToTr>
                      <a:noFill/>
                    </a:lnBlToTr>
                    <a:solidFill>
                      <a:srgbClr val="FFFFFF"/>
                    </a:solidFill>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5257800" cy="673735"/>
            <a:chOff x="0" y="499"/>
            <a:chExt cx="7488" cy="1061"/>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7387" cy="1018"/>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sz="3600" dirty="0" err="1">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名义GDP和实际GDP</a:t>
              </a:r>
              <a:endParaRPr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36</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341880" cy="398780"/>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计算实际GDP</a:t>
            </a: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文本框 4"/>
          <p:cNvSpPr txBox="1"/>
          <p:nvPr/>
        </p:nvSpPr>
        <p:spPr>
          <a:xfrm>
            <a:off x="1189990" y="1981835"/>
            <a:ext cx="3156633" cy="400110"/>
          </a:xfrm>
          <a:prstGeom prst="rect">
            <a:avLst/>
          </a:prstGeom>
          <a:noFill/>
        </p:spPr>
        <p:txBody>
          <a:bodyPr wrap="none" rtlCol="0" anchor="t">
            <a:spAutoFit/>
          </a:bodyPr>
          <a:lstStyle/>
          <a:p>
            <a:r>
              <a:rPr lang="en-US" altLang="zh-CN"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1.</a:t>
            </a:r>
            <a:r>
              <a:rPr lang="zh-CN" altLang="en-US"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以基年价格计算实际</a:t>
            </a:r>
            <a:r>
              <a:rPr lang="en-US" altLang="zh-CN"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GDP</a:t>
            </a:r>
          </a:p>
        </p:txBody>
      </p:sp>
      <p:sp>
        <p:nvSpPr>
          <p:cNvPr id="17" name="文本框 16"/>
          <p:cNvSpPr txBox="1"/>
          <p:nvPr/>
        </p:nvSpPr>
        <p:spPr>
          <a:xfrm>
            <a:off x="1189990" y="2548890"/>
            <a:ext cx="4520565" cy="3291840"/>
          </a:xfrm>
          <a:prstGeom prst="rect">
            <a:avLst/>
          </a:prstGeom>
          <a:noFill/>
        </p:spPr>
        <p:txBody>
          <a:bodyPr wrap="square" rtlCol="0" anchor="t">
            <a:spAutoFit/>
          </a:bodyPr>
          <a:lstStyle/>
          <a:p>
            <a:pPr marL="381000" lvl="1" indent="-188595" algn="l">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以基年价格计算实际GDP</a:t>
            </a:r>
          </a:p>
          <a:p>
            <a:pPr marL="381000" lvl="1" indent="-188595" algn="l">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以基年价格计算某年的产出。</a:t>
            </a:r>
          </a:p>
          <a:p>
            <a:pPr marL="381000" lvl="1" indent="-188595" algn="l">
              <a:spcBef>
                <a:spcPct val="20000"/>
              </a:spcBef>
              <a:buClr>
                <a:schemeClr val="accent1"/>
              </a:buClr>
              <a:buChar char="-"/>
            </a:pPr>
            <a:endParaRPr sz="2000" dirty="0">
              <a:latin typeface="黑体" panose="02010609060101010101" pitchFamily="49" charset="-122"/>
              <a:ea typeface="黑体" panose="02010609060101010101" pitchFamily="49" charset="-122"/>
              <a:cs typeface="黑体" panose="02010609060101010101" pitchFamily="49" charset="-122"/>
              <a:sym typeface="+mn-ea"/>
            </a:endParaRPr>
          </a:p>
          <a:p>
            <a:pPr marL="381000" lvl="1" indent="-188595" algn="l">
              <a:spcBef>
                <a:spcPct val="20000"/>
              </a:spcBef>
              <a:buClr>
                <a:schemeClr val="accent1"/>
              </a:buClr>
              <a:buChar char="-"/>
            </a:pPr>
            <a:r>
              <a:rPr sz="2000" dirty="0" err="1">
                <a:latin typeface="黑体" panose="02010609060101010101" pitchFamily="49" charset="-122"/>
                <a:ea typeface="黑体" panose="02010609060101010101" pitchFamily="49" charset="-122"/>
                <a:cs typeface="黑体" panose="02010609060101010101" pitchFamily="49" charset="-122"/>
                <a:sym typeface="+mn-ea"/>
              </a:rPr>
              <a:t>基年：实际GDP＝名义GDP</a:t>
            </a:r>
            <a:endParaRPr sz="2000" dirty="0">
              <a:latin typeface="黑体" panose="02010609060101010101" pitchFamily="49" charset="-122"/>
              <a:ea typeface="黑体" panose="02010609060101010101" pitchFamily="49" charset="-122"/>
              <a:cs typeface="黑体" panose="02010609060101010101" pitchFamily="49" charset="-122"/>
              <a:sym typeface="+mn-ea"/>
            </a:endParaRPr>
          </a:p>
          <a:p>
            <a:pPr marL="381000" lvl="1" indent="-188595" algn="l">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设2015为基年，那么</a:t>
            </a:r>
            <a:r>
              <a:rPr sz="2000" dirty="0">
                <a:solidFill>
                  <a:srgbClr val="00B0F0"/>
                </a:solidFill>
                <a:latin typeface="黑体" panose="02010609060101010101" pitchFamily="49" charset="-122"/>
                <a:ea typeface="黑体" panose="02010609060101010101" pitchFamily="49" charset="-122"/>
                <a:cs typeface="黑体" panose="02010609060101010101" pitchFamily="49" charset="-122"/>
                <a:sym typeface="+mn-ea"/>
              </a:rPr>
              <a:t>2015年的实际GDP是 200</a:t>
            </a:r>
            <a:r>
              <a:rPr sz="2000" dirty="0">
                <a:latin typeface="黑体" panose="02010609060101010101" pitchFamily="49" charset="-122"/>
                <a:ea typeface="黑体" panose="02010609060101010101" pitchFamily="49" charset="-122"/>
                <a:cs typeface="黑体" panose="02010609060101010101" pitchFamily="49" charset="-122"/>
                <a:sym typeface="+mn-ea"/>
              </a:rPr>
              <a:t>。</a:t>
            </a:r>
          </a:p>
          <a:p>
            <a:pPr marL="381000" lvl="1" indent="-188595" algn="l">
              <a:spcBef>
                <a:spcPct val="20000"/>
              </a:spcBef>
              <a:buClr>
                <a:schemeClr val="accent1"/>
              </a:buClr>
              <a:buChar char="-"/>
            </a:pPr>
            <a:endParaRPr sz="2000" dirty="0">
              <a:latin typeface="黑体" panose="02010609060101010101" pitchFamily="49" charset="-122"/>
              <a:ea typeface="黑体" panose="02010609060101010101" pitchFamily="49" charset="-122"/>
              <a:cs typeface="黑体" panose="02010609060101010101" pitchFamily="49" charset="-122"/>
              <a:sym typeface="+mn-ea"/>
            </a:endParaRPr>
          </a:p>
          <a:p>
            <a:pPr marL="381000" lvl="1" indent="-188595" algn="l">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以此方法计算 </a:t>
            </a:r>
            <a:r>
              <a:rPr sz="2000" dirty="0">
                <a:solidFill>
                  <a:srgbClr val="00B0F0"/>
                </a:solidFill>
                <a:latin typeface="黑体" panose="02010609060101010101" pitchFamily="49" charset="-122"/>
                <a:ea typeface="黑体" panose="02010609060101010101" pitchFamily="49" charset="-122"/>
                <a:cs typeface="黑体" panose="02010609060101010101" pitchFamily="49" charset="-122"/>
                <a:sym typeface="+mn-ea"/>
              </a:rPr>
              <a:t>2016的实际GDP:</a:t>
            </a:r>
          </a:p>
          <a:p>
            <a:pPr marL="381000" lvl="1" indent="-188595" algn="l">
              <a:spcBef>
                <a:spcPct val="20000"/>
              </a:spcBef>
              <a:buClr>
                <a:schemeClr val="accent1"/>
              </a:buClr>
              <a:buChar char="-"/>
            </a:pPr>
            <a:r>
              <a:rPr sz="2000" dirty="0">
                <a:solidFill>
                  <a:srgbClr val="00B0F0"/>
                </a:solidFill>
                <a:latin typeface="黑体" panose="02010609060101010101" pitchFamily="49" charset="-122"/>
                <a:ea typeface="黑体" panose="02010609060101010101" pitchFamily="49" charset="-122"/>
                <a:cs typeface="黑体" panose="02010609060101010101" pitchFamily="49" charset="-122"/>
                <a:sym typeface="+mn-ea"/>
              </a:rPr>
              <a:t>实际GDP=160×1 + 22×5= 270</a:t>
            </a:r>
          </a:p>
        </p:txBody>
      </p:sp>
      <p:graphicFrame>
        <p:nvGraphicFramePr>
          <p:cNvPr id="271399" name="Group 39"/>
          <p:cNvGraphicFramePr>
            <a:graphicFrameLocks noGrp="1"/>
          </p:cNvGraphicFramePr>
          <p:nvPr>
            <p:custDataLst>
              <p:tags r:id="rId2"/>
            </p:custDataLst>
          </p:nvPr>
        </p:nvGraphicFramePr>
        <p:xfrm>
          <a:off x="5577205" y="2061845"/>
          <a:ext cx="5468620" cy="3840480"/>
        </p:xfrm>
        <a:graphic>
          <a:graphicData uri="http://schemas.openxmlformats.org/drawingml/2006/table">
            <a:tbl>
              <a:tblPr/>
              <a:tblGrid>
                <a:gridCol w="1619250">
                  <a:extLst>
                    <a:ext uri="{9D8B030D-6E8A-4147-A177-3AD203B41FA5}">
                      <a16:colId xmlns:a16="http://schemas.microsoft.com/office/drawing/2014/main" val="20000"/>
                    </a:ext>
                  </a:extLst>
                </a:gridCol>
                <a:gridCol w="1207135">
                  <a:extLst>
                    <a:ext uri="{9D8B030D-6E8A-4147-A177-3AD203B41FA5}">
                      <a16:colId xmlns:a16="http://schemas.microsoft.com/office/drawing/2014/main" val="20001"/>
                    </a:ext>
                  </a:extLst>
                </a:gridCol>
                <a:gridCol w="1250315">
                  <a:extLst>
                    <a:ext uri="{9D8B030D-6E8A-4147-A177-3AD203B41FA5}">
                      <a16:colId xmlns:a16="http://schemas.microsoft.com/office/drawing/2014/main" val="20002"/>
                    </a:ext>
                  </a:extLst>
                </a:gridCol>
                <a:gridCol w="1391920">
                  <a:extLst>
                    <a:ext uri="{9D8B030D-6E8A-4147-A177-3AD203B41FA5}">
                      <a16:colId xmlns:a16="http://schemas.microsoft.com/office/drawing/2014/main" val="20003"/>
                    </a:ext>
                  </a:extLst>
                </a:gridCol>
              </a:tblGrid>
              <a:tr h="797560">
                <a:tc>
                  <a:txBody>
                    <a:bodyPr/>
                    <a:lstStyle/>
                    <a:p>
                      <a:pPr marR="0" lvl="0" indent="0" algn="ctr" defTabSz="914400" rtl="0" eaLnBrk="0" fontAlgn="base" latinLnBrk="0" hangingPunct="0">
                        <a:lnSpc>
                          <a:spcPct val="120000"/>
                        </a:lnSpc>
                        <a:spcBef>
                          <a:spcPts val="0"/>
                        </a:spcBef>
                        <a:spcAft>
                          <a:spcPts val="0"/>
                        </a:spcAft>
                        <a:buClr>
                          <a:schemeClr val="accent1"/>
                        </a:buClr>
                        <a:buSzTx/>
                        <a:buFont typeface="Wingdings" panose="05000000000000000000" pitchFamily="2" charset="2"/>
                        <a:buNone/>
                      </a:pPr>
                      <a:endParaRPr lang="zh-CN" altLang="en-US" sz="2000" b="1" spc="130">
                        <a:solidFill>
                          <a:srgbClr val="FFFFFF"/>
                        </a:solidFill>
                        <a:latin typeface="微软雅黑" panose="020B0503020204020204" pitchFamily="34" charset="-122"/>
                        <a:ea typeface="微软雅黑" panose="020B0503020204020204" pitchFamily="34" charset="-122"/>
                      </a:endParaRPr>
                    </a:p>
                  </a:txBody>
                  <a:tcPr marL="317500" marR="317500" marT="215900" marB="215900" anchor="ctr" horzOverflow="overflow">
                    <a:lnL>
                      <a:noFill/>
                    </a:lnL>
                    <a:lnR>
                      <a:noFill/>
                    </a:lnR>
                    <a:lnT>
                      <a:noFill/>
                    </a:lnT>
                    <a:lnB>
                      <a:noFill/>
                    </a:lnB>
                    <a:lnTlToBr>
                      <a:noFill/>
                    </a:lnTlToBr>
                    <a:lnBlToTr>
                      <a:noFill/>
                    </a:lnBlToTr>
                    <a:solidFill>
                      <a:srgbClr val="595959"/>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zh-CN" altLang="de-DE" sz="2000" b="1" spc="130">
                          <a:solidFill>
                            <a:srgbClr val="FFFFFF"/>
                          </a:solidFill>
                          <a:latin typeface="微软雅黑" panose="020B0503020204020204" pitchFamily="34" charset="-122"/>
                          <a:ea typeface="微软雅黑" panose="020B0503020204020204" pitchFamily="34" charset="-122"/>
                        </a:rPr>
                        <a:t>产品</a:t>
                      </a:r>
                    </a:p>
                  </a:txBody>
                  <a:tcPr marL="317500" marR="317500" marT="215900" marB="215900" anchor="ctr" horzOverflow="overflow">
                    <a:lnL>
                      <a:noFill/>
                    </a:lnL>
                    <a:lnR>
                      <a:noFill/>
                    </a:lnR>
                    <a:lnT>
                      <a:noFill/>
                    </a:lnT>
                    <a:lnB>
                      <a:noFill/>
                    </a:lnB>
                    <a:lnTlToBr>
                      <a:noFill/>
                    </a:lnTlToBr>
                    <a:lnBlToTr>
                      <a:noFill/>
                    </a:lnBlToTr>
                    <a:solidFill>
                      <a:srgbClr val="E29A9A"/>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zh-CN" altLang="de-DE" sz="2000" b="1" spc="130">
                          <a:solidFill>
                            <a:srgbClr val="FFFFFF"/>
                          </a:solidFill>
                          <a:latin typeface="微软雅黑" panose="020B0503020204020204" pitchFamily="34" charset="-122"/>
                          <a:ea typeface="微软雅黑" panose="020B0503020204020204" pitchFamily="34" charset="-122"/>
                        </a:rPr>
                        <a:t>数量</a:t>
                      </a:r>
                    </a:p>
                  </a:txBody>
                  <a:tcPr marL="317500" marR="317500" marT="215900" marB="215900" anchor="ctr" horzOverflow="overflow">
                    <a:lnL>
                      <a:noFill/>
                    </a:lnL>
                    <a:lnR>
                      <a:noFill/>
                    </a:lnR>
                    <a:lnT>
                      <a:noFill/>
                    </a:lnT>
                    <a:lnB>
                      <a:noFill/>
                    </a:lnB>
                    <a:lnTlToBr>
                      <a:noFill/>
                    </a:lnTlToBr>
                    <a:lnBlToTr>
                      <a:noFill/>
                    </a:lnBlToTr>
                    <a:solidFill>
                      <a:srgbClr val="DFBBB3"/>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zh-CN" altLang="de-DE" sz="2000" b="1" spc="130">
                          <a:solidFill>
                            <a:srgbClr val="FFFFFF"/>
                          </a:solidFill>
                          <a:latin typeface="微软雅黑" panose="020B0503020204020204" pitchFamily="34" charset="-122"/>
                          <a:ea typeface="微软雅黑" panose="020B0503020204020204" pitchFamily="34" charset="-122"/>
                        </a:rPr>
                        <a:t>价格</a:t>
                      </a:r>
                    </a:p>
                  </a:txBody>
                  <a:tcPr marL="317500" marR="317500" marT="215900" marB="215900" anchor="ctr" horzOverflow="overflow">
                    <a:lnL>
                      <a:noFill/>
                    </a:lnL>
                    <a:lnR>
                      <a:noFill/>
                    </a:lnR>
                    <a:lnT>
                      <a:noFill/>
                    </a:lnT>
                    <a:lnB>
                      <a:noFill/>
                    </a:lnB>
                    <a:lnTlToBr>
                      <a:noFill/>
                    </a:lnTlToBr>
                    <a:lnBlToTr>
                      <a:noFill/>
                    </a:lnBlToTr>
                    <a:solidFill>
                      <a:srgbClr val="A3CDCB"/>
                    </a:solidFill>
                  </a:tcPr>
                </a:tc>
                <a:extLst>
                  <a:ext uri="{0D108BD9-81ED-4DB2-BD59-A6C34878D82A}">
                    <a16:rowId xmlns:a16="http://schemas.microsoft.com/office/drawing/2014/main" val="10000"/>
                  </a:ext>
                </a:extLst>
              </a:tr>
              <a:tr h="760730">
                <a:tc rowSpan="2">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2015年</a:t>
                      </a:r>
                    </a:p>
                  </a:txBody>
                  <a:tcPr marL="317500" marR="317500" marT="215900" marB="215900" anchor="ctr" horzOverflow="overflow">
                    <a:lnL>
                      <a:noFill/>
                    </a:lnL>
                    <a:lnR w="12700">
                      <a:solidFill>
                        <a:srgbClr val="D9D9D9"/>
                      </a:solidFill>
                      <a:prstDash val="solid"/>
                    </a:lnR>
                    <a:lnT>
                      <a:noFill/>
                    </a:lnT>
                    <a:lnB w="6350">
                      <a:solidFill>
                        <a:srgbClr val="D9D9D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zh-CN" altLang="de-DE" sz="1800" b="0" spc="130">
                          <a:solidFill>
                            <a:srgbClr val="404040"/>
                          </a:solidFill>
                          <a:latin typeface="微软雅黑" panose="020B0503020204020204" pitchFamily="34" charset="-122"/>
                          <a:ea typeface="微软雅黑" panose="020B0503020204020204" pitchFamily="34" charset="-122"/>
                        </a:rPr>
                        <a:t>球</a:t>
                      </a:r>
                    </a:p>
                  </a:txBody>
                  <a:tcPr marL="317500" marR="317500" marT="215900" marB="215900" anchor="ctr" horzOverflow="overflow">
                    <a:lnL w="12700">
                      <a:solidFill>
                        <a:srgbClr val="D9D9D9"/>
                      </a:solidFill>
                      <a:prstDash val="solid"/>
                    </a:lnL>
                    <a:lnR w="6350">
                      <a:solidFill>
                        <a:srgbClr val="D9D9D9"/>
                      </a:solidFill>
                      <a:prstDash val="solid"/>
                    </a:lnR>
                    <a:lnT>
                      <a:noFill/>
                    </a:lnT>
                    <a:lnB w="6350">
                      <a:solidFill>
                        <a:srgbClr val="D9D9D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rPr>
                        <a:t>100</a:t>
                      </a:r>
                    </a:p>
                  </a:txBody>
                  <a:tcPr marL="317500" marR="317500" marT="215900" marB="215900" anchor="ctr" horzOverflow="overflow">
                    <a:lnL w="6350">
                      <a:solidFill>
                        <a:srgbClr val="D9D9D9"/>
                      </a:solidFill>
                      <a:prstDash val="solid"/>
                    </a:lnL>
                    <a:lnR w="6350">
                      <a:solidFill>
                        <a:srgbClr val="D9D9D9"/>
                      </a:solidFill>
                      <a:prstDash val="solid"/>
                    </a:lnR>
                    <a:lnT>
                      <a:noFill/>
                    </a:lnT>
                    <a:lnB w="6350">
                      <a:solidFill>
                        <a:srgbClr val="D9D9D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rPr>
                        <a:t>1.00</a:t>
                      </a:r>
                    </a:p>
                  </a:txBody>
                  <a:tcPr marL="317500" marR="317500" marT="215900" marB="215900" anchor="ctr" horzOverflow="overflow">
                    <a:lnL w="6350">
                      <a:solidFill>
                        <a:srgbClr val="D9D9D9"/>
                      </a:solidFill>
                      <a:prstDash val="solid"/>
                    </a:lnL>
                    <a:lnR>
                      <a:noFill/>
                    </a:lnR>
                    <a:lnT>
                      <a:noFill/>
                    </a:lnT>
                    <a:lnB w="6350">
                      <a:solidFill>
                        <a:srgbClr val="D9D9D9"/>
                      </a:solidFill>
                      <a:prstDash val="solid"/>
                    </a:lnB>
                    <a:lnTlToBr>
                      <a:noFill/>
                    </a:lnTlToBr>
                    <a:lnBlToTr>
                      <a:noFill/>
                    </a:lnBlToTr>
                    <a:solidFill>
                      <a:srgbClr val="FFFFFF"/>
                    </a:solidFill>
                  </a:tcPr>
                </a:tc>
                <a:extLst>
                  <a:ext uri="{0D108BD9-81ED-4DB2-BD59-A6C34878D82A}">
                    <a16:rowId xmlns:a16="http://schemas.microsoft.com/office/drawing/2014/main" val="10001"/>
                  </a:ext>
                </a:extLst>
              </a:tr>
              <a:tr h="760730">
                <a:tc vMerge="1">
                  <a:txBody>
                    <a:bodyPr/>
                    <a:lstStyle/>
                    <a:p>
                      <a:endParaRPr lang="zh-CN"/>
                    </a:p>
                  </a:txBody>
                  <a:tcPr>
                    <a:lnL>
                      <a:noFill/>
                    </a:lnL>
                    <a:lnR w="12700">
                      <a:solidFill>
                        <a:srgbClr val="D9D9D9"/>
                      </a:solidFill>
                      <a:prstDash val="solid"/>
                    </a:lnR>
                    <a:lnB w="6350">
                      <a:solidFill>
                        <a:srgbClr val="D9D9D9"/>
                      </a:solidFill>
                      <a:prstDash val="solid"/>
                    </a:lnB>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zh-CN" altLang="de-DE" sz="1800" b="0" spc="130">
                          <a:solidFill>
                            <a:srgbClr val="404040"/>
                          </a:solidFill>
                          <a:latin typeface="微软雅黑" panose="020B0503020204020204" pitchFamily="34" charset="-122"/>
                          <a:ea typeface="微软雅黑" panose="020B0503020204020204" pitchFamily="34" charset="-122"/>
                        </a:rPr>
                        <a:t>球棒</a:t>
                      </a:r>
                    </a:p>
                  </a:txBody>
                  <a:tcPr marL="317500" marR="317500" marT="215900" marB="215900" anchor="ctr" horzOverflow="overflow">
                    <a:lnL w="12700">
                      <a:solidFill>
                        <a:srgbClr val="D9D9D9"/>
                      </a:solidFill>
                      <a:prstDash val="solid"/>
                    </a:lnL>
                    <a:lnR w="6350">
                      <a:solidFill>
                        <a:srgbClr val="D9D9D9"/>
                      </a:solidFill>
                      <a:prstDash val="solid"/>
                    </a:lnR>
                    <a:lnT w="6350">
                      <a:solidFill>
                        <a:srgbClr val="D9D9D9"/>
                      </a:solidFill>
                      <a:prstDash val="solid"/>
                    </a:lnT>
                    <a:lnB w="6350">
                      <a:solidFill>
                        <a:srgbClr val="D9D9D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rPr>
                        <a:t>20</a:t>
                      </a:r>
                    </a:p>
                  </a:txBody>
                  <a:tcPr marL="317500" marR="317500" marT="215900" marB="215900" anchor="ctr" horzOverflow="overflow">
                    <a:lnL w="6350">
                      <a:solidFill>
                        <a:srgbClr val="D9D9D9"/>
                      </a:solidFill>
                      <a:prstDash val="solid"/>
                    </a:lnL>
                    <a:lnR w="6350">
                      <a:solidFill>
                        <a:srgbClr val="D9D9D9"/>
                      </a:solidFill>
                      <a:prstDash val="solid"/>
                    </a:lnR>
                    <a:lnT w="6350">
                      <a:solidFill>
                        <a:srgbClr val="D9D9D9"/>
                      </a:solidFill>
                      <a:prstDash val="solid"/>
                    </a:lnT>
                    <a:lnB w="6350">
                      <a:solidFill>
                        <a:srgbClr val="D9D9D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rPr>
                        <a:t>5.00</a:t>
                      </a:r>
                    </a:p>
                  </a:txBody>
                  <a:tcPr marL="317500" marR="317500" marT="215900" marB="215900" anchor="ctr" horzOverflow="overflow">
                    <a:lnL w="6350">
                      <a:solidFill>
                        <a:srgbClr val="D9D9D9"/>
                      </a:solidFill>
                      <a:prstDash val="solid"/>
                    </a:lnL>
                    <a:lnR>
                      <a:noFill/>
                    </a:lnR>
                    <a:lnT w="6350">
                      <a:solidFill>
                        <a:srgbClr val="D9D9D9"/>
                      </a:solidFill>
                      <a:prstDash val="solid"/>
                    </a:lnT>
                    <a:lnB w="6350">
                      <a:solidFill>
                        <a:srgbClr val="D9D9D9"/>
                      </a:solidFill>
                      <a:prstDash val="solid"/>
                    </a:lnB>
                    <a:lnTlToBr>
                      <a:noFill/>
                    </a:lnTlToBr>
                    <a:lnBlToTr>
                      <a:noFill/>
                    </a:lnBlToTr>
                    <a:solidFill>
                      <a:srgbClr val="FFFFFF"/>
                    </a:solidFill>
                  </a:tcPr>
                </a:tc>
                <a:extLst>
                  <a:ext uri="{0D108BD9-81ED-4DB2-BD59-A6C34878D82A}">
                    <a16:rowId xmlns:a16="http://schemas.microsoft.com/office/drawing/2014/main" val="10002"/>
                  </a:ext>
                </a:extLst>
              </a:tr>
              <a:tr h="760730">
                <a:tc rowSpan="2">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2016年</a:t>
                      </a:r>
                    </a:p>
                  </a:txBody>
                  <a:tcPr marL="317500" marR="317500" marT="215900" marB="215900" anchor="ctr" horzOverflow="overflow">
                    <a:lnL>
                      <a:noFill/>
                    </a:lnL>
                    <a:lnR w="12700">
                      <a:solidFill>
                        <a:srgbClr val="D9D9D9"/>
                      </a:solidFill>
                      <a:prstDash val="solid"/>
                    </a:lnR>
                    <a:lnT w="6350">
                      <a:solidFill>
                        <a:srgbClr val="D9D9D9"/>
                      </a:solidFill>
                      <a:prstDash val="solid"/>
                    </a:lnT>
                    <a:lnB w="19050">
                      <a:solidFill>
                        <a:srgbClr val="59595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zh-CN" altLang="de-DE" sz="1800" b="0" spc="130">
                          <a:solidFill>
                            <a:srgbClr val="404040"/>
                          </a:solidFill>
                          <a:latin typeface="微软雅黑" panose="020B0503020204020204" pitchFamily="34" charset="-122"/>
                          <a:ea typeface="微软雅黑" panose="020B0503020204020204" pitchFamily="34" charset="-122"/>
                        </a:rPr>
                        <a:t>球</a:t>
                      </a:r>
                    </a:p>
                  </a:txBody>
                  <a:tcPr marL="317500" marR="317500" marT="215900" marB="215900" anchor="ctr" horzOverflow="overflow">
                    <a:lnL w="12700">
                      <a:solidFill>
                        <a:srgbClr val="D9D9D9"/>
                      </a:solidFill>
                      <a:prstDash val="solid"/>
                    </a:lnL>
                    <a:lnR w="6350">
                      <a:solidFill>
                        <a:srgbClr val="D9D9D9"/>
                      </a:solidFill>
                      <a:prstDash val="solid"/>
                    </a:lnR>
                    <a:lnT w="6350">
                      <a:solidFill>
                        <a:srgbClr val="D9D9D9"/>
                      </a:solidFill>
                      <a:prstDash val="solid"/>
                    </a:lnT>
                    <a:lnB w="6350">
                      <a:solidFill>
                        <a:srgbClr val="D9D9D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rPr>
                        <a:t>160</a:t>
                      </a:r>
                    </a:p>
                  </a:txBody>
                  <a:tcPr marL="317500" marR="317500" marT="215900" marB="215900" anchor="ctr" horzOverflow="overflow">
                    <a:lnL w="6350">
                      <a:solidFill>
                        <a:srgbClr val="D9D9D9"/>
                      </a:solidFill>
                      <a:prstDash val="solid"/>
                    </a:lnL>
                    <a:lnR w="6350">
                      <a:solidFill>
                        <a:srgbClr val="D9D9D9"/>
                      </a:solidFill>
                      <a:prstDash val="solid"/>
                    </a:lnR>
                    <a:lnT w="6350">
                      <a:solidFill>
                        <a:srgbClr val="D9D9D9"/>
                      </a:solidFill>
                      <a:prstDash val="solid"/>
                    </a:lnT>
                    <a:lnB w="6350">
                      <a:solidFill>
                        <a:srgbClr val="D9D9D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rPr>
                        <a:t>0.50</a:t>
                      </a:r>
                    </a:p>
                  </a:txBody>
                  <a:tcPr marL="317500" marR="317500" marT="215900" marB="215900" anchor="ctr" horzOverflow="overflow">
                    <a:lnL w="6350">
                      <a:solidFill>
                        <a:srgbClr val="D9D9D9"/>
                      </a:solidFill>
                      <a:prstDash val="solid"/>
                    </a:lnL>
                    <a:lnR>
                      <a:noFill/>
                    </a:lnR>
                    <a:lnT w="6350">
                      <a:solidFill>
                        <a:srgbClr val="D9D9D9"/>
                      </a:solidFill>
                      <a:prstDash val="solid"/>
                    </a:lnT>
                    <a:lnB w="6350">
                      <a:solidFill>
                        <a:srgbClr val="D9D9D9"/>
                      </a:solidFill>
                      <a:prstDash val="solid"/>
                    </a:lnB>
                    <a:lnTlToBr>
                      <a:noFill/>
                    </a:lnTlToBr>
                    <a:lnBlToTr>
                      <a:noFill/>
                    </a:lnBlToTr>
                    <a:solidFill>
                      <a:srgbClr val="FFFFFF"/>
                    </a:solidFill>
                  </a:tcPr>
                </a:tc>
                <a:extLst>
                  <a:ext uri="{0D108BD9-81ED-4DB2-BD59-A6C34878D82A}">
                    <a16:rowId xmlns:a16="http://schemas.microsoft.com/office/drawing/2014/main" val="10003"/>
                  </a:ext>
                </a:extLst>
              </a:tr>
              <a:tr h="760730">
                <a:tc vMerge="1">
                  <a:txBody>
                    <a:bodyPr/>
                    <a:lstStyle/>
                    <a:p>
                      <a:endParaRPr lang="zh-CN"/>
                    </a:p>
                  </a:txBody>
                  <a:tcPr>
                    <a:lnL>
                      <a:noFill/>
                    </a:lnL>
                    <a:lnR w="12700">
                      <a:solidFill>
                        <a:srgbClr val="D9D9D9"/>
                      </a:solidFill>
                      <a:prstDash val="solid"/>
                    </a:lnR>
                    <a:lnB w="19050">
                      <a:solidFill>
                        <a:srgbClr val="595959"/>
                      </a:solidFill>
                      <a:prstDash val="solid"/>
                    </a:lnB>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zh-CN" altLang="de-DE" sz="1800" b="0" spc="130">
                          <a:solidFill>
                            <a:srgbClr val="404040"/>
                          </a:solidFill>
                          <a:latin typeface="微软雅黑" panose="020B0503020204020204" pitchFamily="34" charset="-122"/>
                          <a:ea typeface="微软雅黑" panose="020B0503020204020204" pitchFamily="34" charset="-122"/>
                        </a:rPr>
                        <a:t>球棒</a:t>
                      </a:r>
                    </a:p>
                  </a:txBody>
                  <a:tcPr marL="317500" marR="317500" marT="215900" marB="215900" anchor="ctr" horzOverflow="overflow">
                    <a:lnL w="12700">
                      <a:solidFill>
                        <a:srgbClr val="D9D9D9"/>
                      </a:solidFill>
                      <a:prstDash val="solid"/>
                    </a:lnL>
                    <a:lnR w="6350">
                      <a:solidFill>
                        <a:srgbClr val="D9D9D9"/>
                      </a:solidFill>
                      <a:prstDash val="solid"/>
                    </a:lnR>
                    <a:lnT w="6350">
                      <a:solidFill>
                        <a:srgbClr val="D9D9D9"/>
                      </a:solidFill>
                      <a:prstDash val="solid"/>
                    </a:lnT>
                    <a:lnB w="19050">
                      <a:solidFill>
                        <a:srgbClr val="59595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rPr>
                        <a:t>22</a:t>
                      </a:r>
                    </a:p>
                  </a:txBody>
                  <a:tcPr marL="317500" marR="317500" marT="215900" marB="215900" anchor="ctr" horzOverflow="overflow">
                    <a:lnL w="6350">
                      <a:solidFill>
                        <a:srgbClr val="D9D9D9"/>
                      </a:solidFill>
                      <a:prstDash val="solid"/>
                    </a:lnL>
                    <a:lnR w="6350">
                      <a:solidFill>
                        <a:srgbClr val="D9D9D9"/>
                      </a:solidFill>
                      <a:prstDash val="solid"/>
                    </a:lnR>
                    <a:lnT w="6350">
                      <a:solidFill>
                        <a:srgbClr val="D9D9D9"/>
                      </a:solidFill>
                      <a:prstDash val="solid"/>
                    </a:lnT>
                    <a:lnB w="19050">
                      <a:solidFill>
                        <a:srgbClr val="595959"/>
                      </a:solidFill>
                      <a:prstDash val="solid"/>
                    </a:lnB>
                    <a:lnTlToBr>
                      <a:noFill/>
                    </a:lnTlToBr>
                    <a:lnBlToTr>
                      <a:noFill/>
                    </a:lnBlToTr>
                    <a:solidFill>
                      <a:srgbClr val="FFFFFF"/>
                    </a:solidFill>
                  </a:tcPr>
                </a:tc>
                <a:tc>
                  <a:txBody>
                    <a:bodyPr/>
                    <a:lstStyle/>
                    <a:p>
                      <a:pPr marR="0" lvl="0" indent="0" algn="ctr" defTabSz="914400" rtl="0" eaLnBrk="0" fontAlgn="base" latinLnBrk="0" hangingPunct="0">
                        <a:lnSpc>
                          <a:spcPct val="120000"/>
                        </a:lnSpc>
                        <a:spcBef>
                          <a:spcPts val="0"/>
                        </a:spcBef>
                        <a:spcAft>
                          <a:spcPts val="0"/>
                        </a:spcAft>
                        <a:buClrTx/>
                        <a:buSzTx/>
                        <a:buFontTx/>
                        <a:buNone/>
                      </a:pPr>
                      <a:r>
                        <a:rPr lang="en-US" altLang="zh-CN" sz="1800" b="0" spc="130">
                          <a:solidFill>
                            <a:srgbClr val="404040"/>
                          </a:solidFill>
                          <a:latin typeface="微软雅黑" panose="020B0503020204020204" pitchFamily="34" charset="-122"/>
                          <a:ea typeface="微软雅黑" panose="020B0503020204020204" pitchFamily="34" charset="-122"/>
                        </a:rPr>
                        <a:t>22.50</a:t>
                      </a:r>
                    </a:p>
                  </a:txBody>
                  <a:tcPr marL="317500" marR="317500" marT="215900" marB="215900" anchor="ctr" horzOverflow="overflow">
                    <a:lnL w="6350">
                      <a:solidFill>
                        <a:srgbClr val="D9D9D9"/>
                      </a:solidFill>
                      <a:prstDash val="solid"/>
                    </a:lnL>
                    <a:lnR>
                      <a:noFill/>
                    </a:lnR>
                    <a:lnT w="6350">
                      <a:solidFill>
                        <a:srgbClr val="D9D9D9"/>
                      </a:solidFill>
                      <a:prstDash val="solid"/>
                    </a:lnT>
                    <a:lnB w="19050">
                      <a:solidFill>
                        <a:srgbClr val="595959"/>
                      </a:solidFill>
                      <a:prstDash val="solid"/>
                    </a:lnB>
                    <a:lnTlToBr>
                      <a:noFill/>
                    </a:lnTlToBr>
                    <a:lnBlToTr>
                      <a:noFill/>
                    </a:lnBlToTr>
                    <a:solidFill>
                      <a:srgbClr val="FFFFFF"/>
                    </a:solidFill>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5295014" cy="673735"/>
            <a:chOff x="0" y="499"/>
            <a:chExt cx="7313" cy="1061"/>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7212" cy="1018"/>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sz="3600" dirty="0" err="1">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名义GDP和实际GDP</a:t>
              </a:r>
              <a:endParaRPr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37</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800767"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计算实际GDP</a:t>
            </a: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文本框 4"/>
          <p:cNvSpPr txBox="1"/>
          <p:nvPr/>
        </p:nvSpPr>
        <p:spPr>
          <a:xfrm>
            <a:off x="1189990" y="1981835"/>
            <a:ext cx="2767104" cy="400110"/>
          </a:xfrm>
          <a:prstGeom prst="rect">
            <a:avLst/>
          </a:prstGeom>
          <a:noFill/>
        </p:spPr>
        <p:txBody>
          <a:bodyPr wrap="none" rtlCol="0" anchor="t">
            <a:spAutoFit/>
          </a:bodyPr>
          <a:lstStyle/>
          <a:p>
            <a:pPr algn="l"/>
            <a:r>
              <a:rPr lang="en-US" altLang="zh-CN"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2.</a:t>
            </a:r>
            <a:r>
              <a:rPr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环比加权产出指数法</a:t>
            </a:r>
          </a:p>
        </p:txBody>
      </p:sp>
      <p:sp>
        <p:nvSpPr>
          <p:cNvPr id="17" name="文本框 16"/>
          <p:cNvSpPr txBox="1"/>
          <p:nvPr/>
        </p:nvSpPr>
        <p:spPr>
          <a:xfrm>
            <a:off x="1189990" y="2548890"/>
            <a:ext cx="7195820" cy="2628605"/>
          </a:xfrm>
          <a:prstGeom prst="rect">
            <a:avLst/>
          </a:prstGeom>
          <a:noFill/>
        </p:spPr>
        <p:txBody>
          <a:bodyPr wrap="square" rtlCol="0" anchor="t">
            <a:spAutoFit/>
          </a:bodyPr>
          <a:lstStyle/>
          <a:p>
            <a:pPr marL="381000" lvl="1" indent="-188595" algn="l">
              <a:lnSpc>
                <a:spcPct val="200000"/>
              </a:lnSpc>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1: 按照去年的价格计算去年和今年的产出，计算增长率。</a:t>
            </a:r>
          </a:p>
          <a:p>
            <a:pPr marL="381000" lvl="1" indent="-188595" algn="l">
              <a:lnSpc>
                <a:spcPct val="200000"/>
              </a:lnSpc>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2: 按照今年的价格计算去年和今年的产出，计算增长率。</a:t>
            </a:r>
          </a:p>
          <a:p>
            <a:pPr marL="381000" lvl="1" indent="-188595" algn="l">
              <a:lnSpc>
                <a:spcPct val="200000"/>
              </a:lnSpc>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3: 计算平均增长率。</a:t>
            </a:r>
          </a:p>
          <a:p>
            <a:pPr marL="381000" lvl="1" indent="-188595" algn="l">
              <a:lnSpc>
                <a:spcPct val="200000"/>
              </a:lnSpc>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4: 根据平均增长率计算今年的实际GDP。</a:t>
            </a: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 y="266700"/>
            <a:ext cx="5240307" cy="673735"/>
            <a:chOff x="0" y="499"/>
            <a:chExt cx="7313" cy="1061"/>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7212" cy="1018"/>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sz="3600" dirty="0" err="1">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名义GDP和实际GDP</a:t>
              </a:r>
              <a:endParaRPr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38</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800767"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计算实际GDP</a:t>
            </a: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文本框 4"/>
          <p:cNvSpPr txBox="1"/>
          <p:nvPr/>
        </p:nvSpPr>
        <p:spPr>
          <a:xfrm>
            <a:off x="4700106" y="1214919"/>
            <a:ext cx="2767104" cy="400110"/>
          </a:xfrm>
          <a:prstGeom prst="rect">
            <a:avLst/>
          </a:prstGeom>
          <a:noFill/>
        </p:spPr>
        <p:txBody>
          <a:bodyPr wrap="none" rtlCol="0" anchor="t">
            <a:spAutoFit/>
          </a:bodyPr>
          <a:lstStyle/>
          <a:p>
            <a:pPr algn="l"/>
            <a:r>
              <a:rPr lang="en-US" altLang="zh-CN"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2.</a:t>
            </a:r>
            <a:r>
              <a:rPr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环比加权产出指数法</a:t>
            </a:r>
          </a:p>
        </p:txBody>
      </p:sp>
      <p:sp>
        <p:nvSpPr>
          <p:cNvPr id="17" name="文本框 16"/>
          <p:cNvSpPr txBox="1"/>
          <p:nvPr/>
        </p:nvSpPr>
        <p:spPr>
          <a:xfrm>
            <a:off x="1189990" y="2062194"/>
            <a:ext cx="5240307" cy="4093428"/>
          </a:xfrm>
          <a:prstGeom prst="rect">
            <a:avLst/>
          </a:prstGeom>
          <a:noFill/>
        </p:spPr>
        <p:txBody>
          <a:bodyPr wrap="square" rtlCol="0" anchor="t">
            <a:spAutoFit/>
          </a:bodyPr>
          <a:lstStyle/>
          <a:p>
            <a:pPr marL="649605" lvl="1" indent="-457200">
              <a:spcBef>
                <a:spcPct val="20000"/>
              </a:spcBef>
              <a:buClr>
                <a:schemeClr val="accent1"/>
              </a:buClr>
            </a:pPr>
            <a:r>
              <a:rPr lang="zh-CN" altLang="en-US" sz="20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① </a:t>
            </a:r>
            <a:r>
              <a:rPr sz="20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以2015年价格计算</a:t>
            </a:r>
          </a:p>
          <a:p>
            <a:pPr marL="381000" lvl="1" indent="-188595" algn="l">
              <a:spcBef>
                <a:spcPct val="20000"/>
              </a:spcBef>
              <a:buClr>
                <a:schemeClr val="accent1"/>
              </a:buClr>
              <a:buChar char="-"/>
            </a:pPr>
            <a:endParaRPr sz="2000" dirty="0">
              <a:latin typeface="黑体" panose="02010609060101010101" pitchFamily="49" charset="-122"/>
              <a:ea typeface="黑体" panose="02010609060101010101" pitchFamily="49" charset="-122"/>
              <a:cs typeface="黑体" panose="02010609060101010101" pitchFamily="49" charset="-122"/>
              <a:sym typeface="+mn-ea"/>
            </a:endParaRPr>
          </a:p>
          <a:p>
            <a:pPr marL="381000" lvl="1" indent="-188595" algn="l">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2015年产出为</a:t>
            </a:r>
          </a:p>
          <a:p>
            <a:pPr marL="381000" lvl="1" indent="-188595" algn="l">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100×1+20×5= 200. </a:t>
            </a:r>
          </a:p>
          <a:p>
            <a:pPr marL="381000" lvl="1" indent="-188595" algn="l">
              <a:spcBef>
                <a:spcPct val="20000"/>
              </a:spcBef>
              <a:buClr>
                <a:schemeClr val="accent1"/>
              </a:buClr>
              <a:buChar char="-"/>
            </a:pPr>
            <a:endParaRPr sz="2000" dirty="0">
              <a:latin typeface="黑体" panose="02010609060101010101" pitchFamily="49" charset="-122"/>
              <a:ea typeface="黑体" panose="02010609060101010101" pitchFamily="49" charset="-122"/>
              <a:cs typeface="黑体" panose="02010609060101010101" pitchFamily="49" charset="-122"/>
              <a:sym typeface="+mn-ea"/>
            </a:endParaRPr>
          </a:p>
          <a:p>
            <a:pPr marL="381000" lvl="1" indent="-188595" algn="l">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2016年的产出为</a:t>
            </a:r>
          </a:p>
          <a:p>
            <a:pPr marL="381000" lvl="1" indent="-188595" algn="l">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160×1+22×5= 270.</a:t>
            </a:r>
          </a:p>
          <a:p>
            <a:pPr marL="381000" lvl="1" indent="-188595" algn="l">
              <a:spcBef>
                <a:spcPct val="20000"/>
              </a:spcBef>
              <a:buClr>
                <a:schemeClr val="accent1"/>
              </a:buClr>
              <a:buChar char="-"/>
            </a:pPr>
            <a:endParaRPr sz="2000" dirty="0">
              <a:latin typeface="黑体" panose="02010609060101010101" pitchFamily="49" charset="-122"/>
              <a:ea typeface="黑体" panose="02010609060101010101" pitchFamily="49" charset="-122"/>
              <a:cs typeface="黑体" panose="02010609060101010101" pitchFamily="49" charset="-122"/>
              <a:sym typeface="+mn-ea"/>
            </a:endParaRPr>
          </a:p>
          <a:p>
            <a:pPr marL="381000" lvl="1" indent="-188595" algn="l">
              <a:spcBef>
                <a:spcPct val="20000"/>
              </a:spcBef>
              <a:buClr>
                <a:schemeClr val="accent1"/>
              </a:buClr>
              <a:buChar char="-"/>
            </a:pPr>
            <a:r>
              <a:rPr sz="20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按照2015的价格，产出从200增加至270。</a:t>
            </a:r>
          </a:p>
          <a:p>
            <a:pPr marL="381000" lvl="1" indent="-188595" algn="l">
              <a:spcBef>
                <a:spcPct val="20000"/>
              </a:spcBef>
              <a:buClr>
                <a:schemeClr val="accent1"/>
              </a:buClr>
              <a:buChar char="-"/>
            </a:pPr>
            <a:r>
              <a:rPr sz="20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增长率=(270-200)/200=35%。 </a:t>
            </a:r>
          </a:p>
          <a:p>
            <a:pPr marL="381000" lvl="1" indent="-188595" algn="l">
              <a:spcBef>
                <a:spcPct val="20000"/>
              </a:spcBef>
              <a:buClr>
                <a:schemeClr val="accent1"/>
              </a:buClr>
              <a:buChar char="-"/>
            </a:pPr>
            <a:endParaRPr sz="2000" dirty="0">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6" name="文本框 5"/>
          <p:cNvSpPr txBox="1"/>
          <p:nvPr/>
        </p:nvSpPr>
        <p:spPr>
          <a:xfrm>
            <a:off x="6607175" y="2096278"/>
            <a:ext cx="5584825" cy="3724096"/>
          </a:xfrm>
          <a:prstGeom prst="rect">
            <a:avLst/>
          </a:prstGeom>
          <a:noFill/>
        </p:spPr>
        <p:txBody>
          <a:bodyPr wrap="square" rtlCol="0" anchor="t">
            <a:spAutoFit/>
          </a:bodyPr>
          <a:lstStyle/>
          <a:p>
            <a:pPr marL="649605" lvl="1" indent="-457200">
              <a:spcBef>
                <a:spcPct val="20000"/>
              </a:spcBef>
              <a:buClr>
                <a:schemeClr val="accent1"/>
              </a:buClr>
            </a:pPr>
            <a:r>
              <a:rPr lang="zh-CN" altLang="en-US" sz="20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② </a:t>
            </a:r>
            <a:r>
              <a:rPr sz="20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以2016年价格计算</a:t>
            </a:r>
          </a:p>
          <a:p>
            <a:pPr marL="381000" lvl="1" indent="-188595" algn="l">
              <a:spcBef>
                <a:spcPct val="20000"/>
              </a:spcBef>
              <a:buClr>
                <a:schemeClr val="accent1"/>
              </a:buClr>
              <a:buChar char="-"/>
            </a:pPr>
            <a:endParaRPr sz="2000" dirty="0">
              <a:latin typeface="黑体" panose="02010609060101010101" pitchFamily="49" charset="-122"/>
              <a:ea typeface="黑体" panose="02010609060101010101" pitchFamily="49" charset="-122"/>
              <a:cs typeface="黑体" panose="02010609060101010101" pitchFamily="49" charset="-122"/>
              <a:sym typeface="+mn-ea"/>
            </a:endParaRPr>
          </a:p>
          <a:p>
            <a:pPr marL="381000" lvl="1" indent="-188595" algn="l">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2015年的产出为</a:t>
            </a:r>
          </a:p>
          <a:p>
            <a:pPr marL="381000" lvl="1" indent="-188595" algn="l">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100×0.5+20×22.5= 500.</a:t>
            </a:r>
          </a:p>
          <a:p>
            <a:pPr marL="192405" lvl="1" indent="0" algn="l">
              <a:spcBef>
                <a:spcPct val="20000"/>
              </a:spcBef>
              <a:buClr>
                <a:schemeClr val="accent1"/>
              </a:buClr>
              <a:buNone/>
            </a:pPr>
            <a:endParaRPr sz="2000" dirty="0">
              <a:latin typeface="黑体" panose="02010609060101010101" pitchFamily="49" charset="-122"/>
              <a:ea typeface="黑体" panose="02010609060101010101" pitchFamily="49" charset="-122"/>
              <a:cs typeface="黑体" panose="02010609060101010101" pitchFamily="49" charset="-122"/>
              <a:sym typeface="+mn-ea"/>
            </a:endParaRPr>
          </a:p>
          <a:p>
            <a:pPr marL="381000" lvl="1" indent="-188595" algn="l">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2016的产出为</a:t>
            </a:r>
          </a:p>
          <a:p>
            <a:pPr marL="381000" lvl="1" indent="-188595" algn="l">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160×0.5+22×22.5= 575.</a:t>
            </a:r>
          </a:p>
          <a:p>
            <a:pPr marL="381000" lvl="1" indent="-188595" algn="l">
              <a:spcBef>
                <a:spcPct val="20000"/>
              </a:spcBef>
              <a:buClr>
                <a:schemeClr val="accent1"/>
              </a:buClr>
              <a:buChar char="-"/>
            </a:pPr>
            <a:endParaRPr sz="2000" dirty="0">
              <a:latin typeface="黑体" panose="02010609060101010101" pitchFamily="49" charset="-122"/>
              <a:ea typeface="黑体" panose="02010609060101010101" pitchFamily="49" charset="-122"/>
              <a:cs typeface="黑体" panose="02010609060101010101" pitchFamily="49" charset="-122"/>
              <a:sym typeface="+mn-ea"/>
            </a:endParaRPr>
          </a:p>
          <a:p>
            <a:pPr marL="381000" lvl="1" indent="-188595" algn="l">
              <a:spcBef>
                <a:spcPct val="20000"/>
              </a:spcBef>
              <a:buClr>
                <a:schemeClr val="accent1"/>
              </a:buClr>
              <a:buChar char="-"/>
            </a:pPr>
            <a:r>
              <a:rPr sz="20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按照2016年的价格，产出从 500增加到575。</a:t>
            </a:r>
          </a:p>
          <a:p>
            <a:pPr marL="381000" lvl="1" indent="-188595" algn="l">
              <a:spcBef>
                <a:spcPct val="20000"/>
              </a:spcBef>
              <a:buClr>
                <a:schemeClr val="accent1"/>
              </a:buClr>
              <a:buChar char="-"/>
            </a:pPr>
            <a:r>
              <a:rPr sz="20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增长率=(575-500)/500=15%</a:t>
            </a: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6" grpId="0"/>
      <p:bldP spid="6"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5326912" cy="673735"/>
            <a:chOff x="0" y="499"/>
            <a:chExt cx="7488" cy="1061"/>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7387" cy="1018"/>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sz="3600" dirty="0" err="1">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名义GDP和实际GDP</a:t>
              </a:r>
              <a:endParaRPr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39</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800767"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计算实际GDP</a:t>
            </a: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7" name="文本框 16"/>
          <p:cNvSpPr txBox="1"/>
          <p:nvPr/>
        </p:nvSpPr>
        <p:spPr>
          <a:xfrm>
            <a:off x="678426" y="2327664"/>
            <a:ext cx="5884606" cy="2616101"/>
          </a:xfrm>
          <a:prstGeom prst="rect">
            <a:avLst/>
          </a:prstGeom>
          <a:noFill/>
        </p:spPr>
        <p:txBody>
          <a:bodyPr wrap="square" rtlCol="0" anchor="t">
            <a:spAutoFit/>
          </a:bodyPr>
          <a:lstStyle/>
          <a:p>
            <a:pPr marL="381000" lvl="1" indent="-188595">
              <a:spcBef>
                <a:spcPct val="20000"/>
              </a:spcBef>
              <a:buClr>
                <a:schemeClr val="accent1"/>
              </a:buClr>
              <a:buChar char="-"/>
            </a:pPr>
            <a:r>
              <a:rPr lang="zh-CN" altLang="en-US"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③</a:t>
            </a:r>
            <a:endParaRPr lang="en-US" altLang="zh-CN"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endParaRPr>
          </a:p>
          <a:p>
            <a:pPr marL="381000" lvl="1" indent="-188595">
              <a:spcBef>
                <a:spcPct val="20000"/>
              </a:spcBef>
              <a:buClr>
                <a:schemeClr val="accent1"/>
              </a:buClr>
              <a:buChar char="-"/>
            </a:pPr>
            <a:endParaRPr sz="2000" dirty="0">
              <a:latin typeface="黑体" panose="02010609060101010101" pitchFamily="49" charset="-122"/>
              <a:ea typeface="黑体" panose="02010609060101010101" pitchFamily="49" charset="-122"/>
              <a:cs typeface="黑体" panose="02010609060101010101" pitchFamily="49" charset="-122"/>
              <a:sym typeface="+mn-ea"/>
            </a:endParaRPr>
          </a:p>
          <a:p>
            <a:pPr marL="381000" lvl="1" indent="-188595" algn="l">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按照2015年的价格，2016年的增长率为35%。 </a:t>
            </a:r>
          </a:p>
          <a:p>
            <a:pPr marL="381000" lvl="1" indent="-188595" algn="l">
              <a:spcBef>
                <a:spcPct val="20000"/>
              </a:spcBef>
              <a:buClr>
                <a:schemeClr val="accent1"/>
              </a:buClr>
              <a:buChar char="-"/>
            </a:pPr>
            <a:endParaRPr sz="2000" dirty="0">
              <a:latin typeface="黑体" panose="02010609060101010101" pitchFamily="49" charset="-122"/>
              <a:ea typeface="黑体" panose="02010609060101010101" pitchFamily="49" charset="-122"/>
              <a:cs typeface="黑体" panose="02010609060101010101" pitchFamily="49" charset="-122"/>
              <a:sym typeface="+mn-ea"/>
            </a:endParaRPr>
          </a:p>
          <a:p>
            <a:pPr marL="381000" lvl="1" indent="-188595" algn="l">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按照2016年的价格，2016年的增长率为 15%。</a:t>
            </a:r>
          </a:p>
          <a:p>
            <a:pPr marL="381000" lvl="1" indent="-188595" algn="l">
              <a:spcBef>
                <a:spcPct val="20000"/>
              </a:spcBef>
              <a:buClr>
                <a:schemeClr val="accent1"/>
              </a:buClr>
              <a:buChar char="-"/>
            </a:pPr>
            <a:endParaRPr sz="2000" dirty="0">
              <a:latin typeface="黑体" panose="02010609060101010101" pitchFamily="49" charset="-122"/>
              <a:ea typeface="黑体" panose="02010609060101010101" pitchFamily="49" charset="-122"/>
              <a:cs typeface="黑体" panose="02010609060101010101" pitchFamily="49" charset="-122"/>
              <a:sym typeface="+mn-ea"/>
            </a:endParaRPr>
          </a:p>
          <a:p>
            <a:pPr marL="381000" lvl="1" indent="-188595" algn="l">
              <a:spcBef>
                <a:spcPct val="20000"/>
              </a:spcBef>
              <a:buClr>
                <a:schemeClr val="accent1"/>
              </a:buClr>
              <a:buChar char="-"/>
            </a:pPr>
            <a:r>
              <a:rPr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平均增长率=(35%+15%)/2=25%.</a:t>
            </a:r>
          </a:p>
        </p:txBody>
      </p:sp>
      <p:sp>
        <p:nvSpPr>
          <p:cNvPr id="6" name="文本框 5"/>
          <p:cNvSpPr txBox="1"/>
          <p:nvPr/>
        </p:nvSpPr>
        <p:spPr>
          <a:xfrm>
            <a:off x="6301637" y="2258510"/>
            <a:ext cx="5595395" cy="2554545"/>
          </a:xfrm>
          <a:prstGeom prst="rect">
            <a:avLst/>
          </a:prstGeom>
          <a:noFill/>
        </p:spPr>
        <p:txBody>
          <a:bodyPr wrap="square" rtlCol="0" anchor="t">
            <a:spAutoFit/>
          </a:bodyPr>
          <a:lstStyle/>
          <a:p>
            <a:pPr marL="381000" lvl="1" indent="-188595">
              <a:spcBef>
                <a:spcPct val="20000"/>
              </a:spcBef>
              <a:buClr>
                <a:schemeClr val="accent1"/>
              </a:buClr>
              <a:buChar char="-"/>
            </a:pPr>
            <a:r>
              <a:rPr lang="zh-CN" altLang="en-US"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④</a:t>
            </a:r>
            <a:endParaRPr lang="en-US" altLang="zh-CN"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endParaRPr>
          </a:p>
          <a:p>
            <a:pPr marL="381000" lvl="1" indent="-188595">
              <a:spcBef>
                <a:spcPct val="20000"/>
              </a:spcBef>
              <a:buClr>
                <a:schemeClr val="accent1"/>
              </a:buClr>
              <a:buChar char="-"/>
            </a:pPr>
            <a:endParaRPr sz="2000" dirty="0">
              <a:latin typeface="黑体" panose="02010609060101010101" pitchFamily="49" charset="-122"/>
              <a:ea typeface="黑体" panose="02010609060101010101" pitchFamily="49" charset="-122"/>
              <a:cs typeface="黑体" panose="02010609060101010101" pitchFamily="49" charset="-122"/>
              <a:sym typeface="+mn-ea"/>
            </a:endParaRPr>
          </a:p>
          <a:p>
            <a:pPr marL="381000" lvl="1" indent="-188595" algn="l">
              <a:spcBef>
                <a:spcPct val="20000"/>
              </a:spcBef>
              <a:buClr>
                <a:schemeClr val="accent1"/>
              </a:buClr>
              <a:buChar char="-"/>
            </a:pPr>
            <a:r>
              <a:rPr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以 2015为基年，按照平均增长率计算，2016年的实际GDP为 250</a:t>
            </a:r>
            <a:r>
              <a:rPr sz="2000" dirty="0">
                <a:latin typeface="黑体" panose="02010609060101010101" pitchFamily="49" charset="-122"/>
                <a:ea typeface="黑体" panose="02010609060101010101" pitchFamily="49" charset="-122"/>
                <a:cs typeface="黑体" panose="02010609060101010101" pitchFamily="49" charset="-122"/>
                <a:sym typeface="+mn-ea"/>
              </a:rPr>
              <a:t>，超过2015年的25%。</a:t>
            </a:r>
          </a:p>
          <a:p>
            <a:pPr marL="192405" lvl="1" indent="0" algn="l">
              <a:spcBef>
                <a:spcPct val="20000"/>
              </a:spcBef>
              <a:buClr>
                <a:schemeClr val="accent1"/>
              </a:buClr>
              <a:buNone/>
            </a:pPr>
            <a:endParaRPr sz="2000" dirty="0">
              <a:latin typeface="黑体" panose="02010609060101010101" pitchFamily="49" charset="-122"/>
              <a:ea typeface="黑体" panose="02010609060101010101" pitchFamily="49" charset="-122"/>
              <a:cs typeface="黑体" panose="02010609060101010101" pitchFamily="49" charset="-122"/>
              <a:sym typeface="+mn-ea"/>
            </a:endParaRPr>
          </a:p>
          <a:p>
            <a:pPr marL="381000" lvl="1" indent="-188595" algn="l">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2015的实际GDP是200。</a:t>
            </a:r>
          </a:p>
          <a:p>
            <a:pPr marL="381000" lvl="1" indent="-188595" algn="l">
              <a:spcBef>
                <a:spcPct val="20000"/>
              </a:spcBef>
              <a:buClr>
                <a:schemeClr val="accent1"/>
              </a:buClr>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2016的实际GDP是250。</a:t>
            </a:r>
          </a:p>
        </p:txBody>
      </p:sp>
      <p:sp>
        <p:nvSpPr>
          <p:cNvPr id="14" name="文本框 4"/>
          <p:cNvSpPr txBox="1"/>
          <p:nvPr/>
        </p:nvSpPr>
        <p:spPr>
          <a:xfrm>
            <a:off x="4700106" y="1214919"/>
            <a:ext cx="2767104" cy="400110"/>
          </a:xfrm>
          <a:prstGeom prst="rect">
            <a:avLst/>
          </a:prstGeom>
          <a:noFill/>
        </p:spPr>
        <p:txBody>
          <a:bodyPr wrap="none" rtlCol="0" anchor="t">
            <a:spAutoFit/>
          </a:bodyPr>
          <a:lstStyle/>
          <a:p>
            <a:pPr algn="l"/>
            <a:r>
              <a:rPr lang="en-US" altLang="zh-CN"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2.</a:t>
            </a:r>
            <a:r>
              <a:rPr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环比加权产出指数法</a:t>
            </a: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6" grpId="0"/>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4</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492990"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的概念</a:t>
            </a:r>
            <a:endPar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4" name="文本框 3"/>
          <p:cNvSpPr txBox="1"/>
          <p:nvPr/>
        </p:nvSpPr>
        <p:spPr>
          <a:xfrm>
            <a:off x="1194435" y="1724660"/>
            <a:ext cx="6346635" cy="398780"/>
          </a:xfrm>
          <a:prstGeom prst="rect">
            <a:avLst/>
          </a:prstGeom>
          <a:noFill/>
        </p:spPr>
        <p:txBody>
          <a:bodyPr wrap="square" rtlCol="0" anchor="t">
            <a:spAutoFit/>
          </a:bodyPr>
          <a:lstStyle/>
          <a:p>
            <a:r>
              <a:rPr lang="zh-CN" altLang="en-US" sz="2000" dirty="0">
                <a:latin typeface="黑体" panose="02010609060101010101" pitchFamily="49" charset="-122"/>
                <a:ea typeface="黑体" panose="02010609060101010101" pitchFamily="49" charset="-122"/>
                <a:sym typeface="+mn-ea"/>
              </a:rPr>
              <a:t>国内生产总值</a:t>
            </a:r>
            <a:r>
              <a:rPr lang="en-US" altLang="zh-CN" sz="2000" dirty="0">
                <a:latin typeface="黑体" panose="02010609060101010101" pitchFamily="49" charset="-122"/>
                <a:ea typeface="黑体" panose="02010609060101010101" pitchFamily="49" charset="-122"/>
                <a:sym typeface="+mn-ea"/>
              </a:rPr>
              <a:t>:</a:t>
            </a:r>
            <a:endPar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endParaRP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sp>
        <p:nvSpPr>
          <p:cNvPr id="5" name="文本框 4"/>
          <p:cNvSpPr txBox="1"/>
          <p:nvPr/>
        </p:nvSpPr>
        <p:spPr>
          <a:xfrm>
            <a:off x="3141221" y="1475516"/>
            <a:ext cx="5737307" cy="1015663"/>
          </a:xfrm>
          <a:prstGeom prst="rect">
            <a:avLst/>
          </a:prstGeom>
          <a:noFill/>
        </p:spPr>
        <p:txBody>
          <a:bodyPr wrap="square" rtlCol="0" anchor="t">
            <a:spAutoFit/>
          </a:bodyPr>
          <a:lstStyle/>
          <a:p>
            <a:pPr algn="l">
              <a:lnSpc>
                <a:spcPct val="150000"/>
              </a:lnSpc>
            </a:pPr>
            <a:r>
              <a:rPr lang="zh-CN" altLang="en-US" sz="2000" b="1" dirty="0">
                <a:latin typeface="黑体" pitchFamily="49" charset="-122"/>
                <a:ea typeface="黑体" pitchFamily="49" charset="-122"/>
                <a:cs typeface="黑体" panose="02010609060101010101" pitchFamily="49" charset="-122"/>
                <a:sym typeface="+mn-ea"/>
              </a:rPr>
              <a:t>一个国家或一个地区在一定时期</a:t>
            </a:r>
            <a:r>
              <a:rPr lang="en-US" altLang="zh-CN" sz="2000" b="1" dirty="0">
                <a:latin typeface="黑体" pitchFamily="49" charset="-122"/>
                <a:ea typeface="黑体" pitchFamily="49" charset="-122"/>
                <a:cs typeface="黑体" panose="02010609060101010101" pitchFamily="49" charset="-122"/>
                <a:sym typeface="+mn-ea"/>
              </a:rPr>
              <a:t>(</a:t>
            </a:r>
            <a:r>
              <a:rPr lang="zh-CN" altLang="en-US" sz="2000" b="1" dirty="0">
                <a:latin typeface="黑体" pitchFamily="49" charset="-122"/>
                <a:ea typeface="黑体" pitchFamily="49" charset="-122"/>
                <a:cs typeface="黑体" panose="02010609060101010101" pitchFamily="49" charset="-122"/>
                <a:sym typeface="+mn-ea"/>
              </a:rPr>
              <a:t>一般是一年</a:t>
            </a:r>
            <a:r>
              <a:rPr lang="en-US" altLang="zh-CN" sz="2000" b="1" dirty="0">
                <a:latin typeface="黑体" pitchFamily="49" charset="-122"/>
                <a:ea typeface="黑体" pitchFamily="49" charset="-122"/>
                <a:cs typeface="黑体" panose="02010609060101010101" pitchFamily="49" charset="-122"/>
                <a:sym typeface="+mn-ea"/>
              </a:rPr>
              <a:t>)</a:t>
            </a:r>
            <a:r>
              <a:rPr lang="zh-CN" altLang="en-US" sz="2000" b="1" dirty="0">
                <a:latin typeface="黑体" pitchFamily="49" charset="-122"/>
                <a:ea typeface="黑体" pitchFamily="49" charset="-122"/>
                <a:cs typeface="黑体" panose="02010609060101010101" pitchFamily="49" charset="-122"/>
                <a:sym typeface="+mn-ea"/>
              </a:rPr>
              <a:t>内生产的最终产品和劳务的市场价值总和。</a:t>
            </a:r>
            <a:r>
              <a:rPr lang="zh-CN" altLang="de-DE" sz="2000" b="1" dirty="0">
                <a:latin typeface="黑体" pitchFamily="49" charset="-122"/>
                <a:ea typeface="黑体" pitchFamily="49" charset="-122"/>
                <a:sym typeface="+mn-ea"/>
              </a:rPr>
              <a:t> </a:t>
            </a:r>
            <a:endParaRPr lang="zh-CN" altLang="en-US" sz="2000" b="1" dirty="0">
              <a:latin typeface="黑体" pitchFamily="49" charset="-122"/>
              <a:ea typeface="黑体" pitchFamily="49" charset="-122"/>
            </a:endParaRPr>
          </a:p>
        </p:txBody>
      </p:sp>
      <p:sp>
        <p:nvSpPr>
          <p:cNvPr id="8" name="文本框 7"/>
          <p:cNvSpPr txBox="1"/>
          <p:nvPr/>
        </p:nvSpPr>
        <p:spPr>
          <a:xfrm>
            <a:off x="749607" y="2536941"/>
            <a:ext cx="11103179" cy="3785652"/>
          </a:xfrm>
          <a:prstGeom prst="rect">
            <a:avLst/>
          </a:prstGeom>
          <a:noFill/>
        </p:spPr>
        <p:txBody>
          <a:bodyPr wrap="square" rtlCol="0" anchor="t">
            <a:spAutoFit/>
          </a:bodyPr>
          <a:lstStyle/>
          <a:p>
            <a:pPr algn="l">
              <a:lnSpc>
                <a:spcPct val="150000"/>
              </a:lnSpc>
            </a:pP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a:t>
            </a:r>
            <a:r>
              <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1</a:t>
            </a: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  只包括最终产品和服务，不包括中间产品（避免重复计算）</a:t>
            </a:r>
          </a:p>
          <a:p>
            <a:pPr>
              <a:lnSpc>
                <a:spcPct val="150000"/>
              </a:lnSpc>
            </a:pP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a:t>
            </a:r>
            <a:r>
              <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2</a:t>
            </a: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  是指最终产品和服务的价值（</a:t>
            </a: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rPr>
              <a:t>是“市场价值”，取决于物价水平的高低</a:t>
            </a: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），而非使用价值</a:t>
            </a:r>
            <a:endPar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endParaRPr>
          </a:p>
          <a:p>
            <a:pPr algn="l">
              <a:lnSpc>
                <a:spcPct val="150000"/>
              </a:lnSpc>
            </a:pP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a:t>
            </a:r>
            <a:r>
              <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3</a:t>
            </a: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  是指当期生产出来的，而非当期销售的</a:t>
            </a:r>
            <a:endPar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endParaRPr>
          </a:p>
          <a:p>
            <a:pPr algn="l">
              <a:lnSpc>
                <a:spcPct val="150000"/>
              </a:lnSpc>
            </a:pP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a:t>
            </a:r>
            <a:r>
              <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4</a:t>
            </a: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  是在一国地理范围内生产出来的，而不是一国国民生产的</a:t>
            </a:r>
            <a:endPar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endParaRPr>
          </a:p>
          <a:p>
            <a:pPr algn="l">
              <a:lnSpc>
                <a:spcPct val="150000"/>
              </a:lnSpc>
            </a:pP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a:t>
            </a:r>
            <a:r>
              <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5</a:t>
            </a: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  是在一定时期内生产出来的</a:t>
            </a:r>
            <a:endPar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endParaRPr>
          </a:p>
          <a:p>
            <a:pPr algn="l">
              <a:lnSpc>
                <a:spcPct val="150000"/>
              </a:lnSpc>
            </a:pP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a:t>
            </a:r>
            <a:r>
              <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6</a:t>
            </a: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sym typeface="+mn-ea"/>
              </a:rPr>
              <a:t>）  </a:t>
            </a: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rPr>
              <a:t>是流量，不是存量（存量是某个时点上的数量，流量是某段时间发生的存量的数量变化）</a:t>
            </a:r>
            <a:endPar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endParaRPr>
          </a:p>
          <a:p>
            <a:pPr algn="l">
              <a:lnSpc>
                <a:spcPct val="150000"/>
              </a:lnSpc>
            </a:pP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rPr>
              <a:t>（</a:t>
            </a:r>
            <a:r>
              <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rPr>
              <a:t>7</a:t>
            </a:r>
            <a:r>
              <a:rPr lang="zh-CN" altLang="en-US"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rPr>
              <a:t>）  只计入市场活动，不计入非市场活动</a:t>
            </a:r>
            <a:endParaRPr lang="en-US" altLang="zh-CN" sz="2000" b="1" dirty="0">
              <a:solidFill>
                <a:srgbClr val="C00000"/>
              </a:solidFill>
              <a:effectLst>
                <a:outerShdw blurRad="38100" dist="38100" dir="2700000" algn="tl">
                  <a:srgbClr val="000000">
                    <a:alpha val="43137"/>
                  </a:srgbClr>
                </a:outerShdw>
              </a:effectLst>
              <a:latin typeface="黑体" pitchFamily="49" charset="-122"/>
              <a:ea typeface="黑体" pitchFamily="49" charset="-122"/>
            </a:endParaRPr>
          </a:p>
          <a:p>
            <a:pPr algn="l">
              <a:lnSpc>
                <a:spcPct val="150000"/>
              </a:lnSpc>
            </a:pPr>
            <a:endParaRPr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5114260" cy="673735"/>
            <a:chOff x="0" y="499"/>
            <a:chExt cx="7130" cy="1061"/>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7029" cy="1018"/>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t>
              </a:r>
              <a:r>
                <a:rPr sz="3600" dirty="0" err="1">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名义GDP和实际GDP</a:t>
              </a:r>
              <a:endParaRPr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40</a:t>
            </a:fld>
            <a:endParaRPr lang="zh-CN" altLang="en-US">
              <a:latin typeface="黑体" panose="02010609060101010101" pitchFamily="49" charset="-122"/>
              <a:ea typeface="黑体" panose="02010609060101010101" pitchFamily="49" charset="-122"/>
            </a:endParaRPr>
          </a:p>
        </p:txBody>
      </p:sp>
      <p:sp>
        <p:nvSpPr>
          <p:cNvPr id="9" name="页脚占位符 8"/>
          <p:cNvSpPr>
            <a:spLocks noGrp="1"/>
          </p:cNvSpPr>
          <p:nvPr>
            <p:ph type="ftr" sz="quarter" idx="11"/>
          </p:nvPr>
        </p:nvSpPr>
        <p:spPr/>
        <p:txBody>
          <a:bodyPr/>
          <a:lstStyle/>
          <a:p>
            <a:r>
              <a:rPr lang="zh-CN" altLang="en-US">
                <a:latin typeface="黑体" panose="02010609060101010101" pitchFamily="49" charset="-122"/>
                <a:ea typeface="黑体" panose="02010609060101010101" pitchFamily="49" charset="-122"/>
              </a:rPr>
              <a:t>北京工商大学经济学院经济系</a:t>
            </a:r>
          </a:p>
        </p:txBody>
      </p:sp>
      <p:sp>
        <p:nvSpPr>
          <p:cNvPr id="10" name="文本框 9"/>
          <p:cNvSpPr txBox="1"/>
          <p:nvPr/>
        </p:nvSpPr>
        <p:spPr>
          <a:xfrm>
            <a:off x="401320" y="1250950"/>
            <a:ext cx="2800767"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GDP平减指数</a:t>
            </a: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aphicFrame>
        <p:nvGraphicFramePr>
          <p:cNvPr id="30726" name="Object 7"/>
          <p:cNvGraphicFramePr>
            <a:graphicFrameLocks/>
          </p:cNvGraphicFramePr>
          <p:nvPr/>
        </p:nvGraphicFramePr>
        <p:xfrm>
          <a:off x="4124918" y="1092047"/>
          <a:ext cx="4768359" cy="884237"/>
        </p:xfrm>
        <a:graphic>
          <a:graphicData uri="http://schemas.openxmlformats.org/presentationml/2006/ole">
            <mc:AlternateContent xmlns:mc="http://schemas.openxmlformats.org/markup-compatibility/2006">
              <mc:Choice xmlns:v="urn:schemas-microsoft-com:vml" Requires="v">
                <p:oleObj spid="_x0000_s33807" r:id="rId4" imgW="2082800" imgH="419100" progId="">
                  <p:embed/>
                </p:oleObj>
              </mc:Choice>
              <mc:Fallback>
                <p:oleObj r:id="rId4" imgW="2082800" imgH="419100" progId="">
                  <p:embed/>
                  <p:pic>
                    <p:nvPicPr>
                      <p:cNvPr id="0" name="Picture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4918" y="1092047"/>
                        <a:ext cx="4768359"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文本框 3"/>
          <p:cNvSpPr txBox="1"/>
          <p:nvPr/>
        </p:nvSpPr>
        <p:spPr>
          <a:xfrm>
            <a:off x="1278479" y="2214162"/>
            <a:ext cx="10122023" cy="400110"/>
          </a:xfrm>
          <a:prstGeom prst="rect">
            <a:avLst/>
          </a:prstGeom>
          <a:noFill/>
        </p:spPr>
        <p:txBody>
          <a:bodyPr wrap="square" rtlCol="0" anchor="t">
            <a:spAutoFit/>
          </a:bodyPr>
          <a:lstStyle/>
          <a:p>
            <a:pPr algn="l"/>
            <a:r>
              <a:rPr lang="zh-CN" altLang="en-US"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除有特别说明的之外，本书所使用的</a:t>
            </a:r>
            <a:r>
              <a:rPr lang="en-US" altLang="zh-CN"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0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均为剔除价格变化后的实际国民生产总值。</a:t>
            </a:r>
          </a:p>
        </p:txBody>
      </p:sp>
      <p:sp>
        <p:nvSpPr>
          <p:cNvPr id="33797" name="AutoShape 5" descr="data:image/jpeg;base64,/9j/4AAQSkZJRgABAQAAAQABAAD/2wBDAAgGBgcGBQgHBwcJCQgKDBQNDAsLDBkSEw8UHRofHh0aHBwgJC4nICIsIxwcKDcpLDAxNDQ0Hyc5PTgyPC4zNDL/2wBDAQkJCQwLDBgNDRgyIRwhMjIyMjIyMjIyMjIyMjIyMjIyMjIyMjIyMjIyMjIyMjIyMjIyMjIyMjIyMjIyMjIyMjL/wAARCAFO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0yiiivaPmwooooAKKKKACiiigAooooAKKKKACiiigAooooAKKKKACiiigAooooGT2iI8uH6Gt62tUhAZRzWVbWqybdp5PvW5EpRQhHQda4MRPWyZ6WEpq12hGjLsN3QUya1SUdSPpVgrzmnEVzJ2O5wT3K0URiiMYwQOlCAqx3Hr2qzijaM5wKLi5CnLxlNhOe+OlZdzaY5HpW/tz6VBPFuU9K0p1OVmVahzo5d0KNzTat3qbJMVUr0ou6uePNcsrBRRRVEBRRRQAUUUUDCiiigQUUUUAFFFFAxdxxjNSJNtjIwc/WoqKlxTGnYGJJyTzU0WCuM4NQ9amSHJGelKVrDjdstqhIUFmI9KtxwgLvI68GltljhjUE9emadkMsib1X05rjlJs9CEEtWPhmGAjnIJ+X3pty7BSCMjOQarLdxCRd3LKMfjUM1+SSpQdeKUabchyrJR3K11Jufpiq9SORI+d2aYVwa7YaKx50m27iUUoFKVxVXENopQM04Rt2Wi6FZjKKk8pj/CaayFfpRdD5WNoo60UEi0UUUAJRRRTAKKKKACiiigAooooAKKKKACiilVS7BR1NK9hrXYSitFNOCqPOYKWPFA0zzHyjYj9TWXtoGyoTexnUVPJasjsAcqO9EMG+XaTjA9avnVrmfJK9iCipZE2yFfSoiKadxNNBRRRTJCkJx1wPrQzBBlmVQemTisnxUFbwjq4fp9jkIwe+OMfjik5WKSub9rctDIpxleuBVzTfFem6lq9zpME+b62XdJFtPA4zg9DjIzjpmvF/BXja+0hv7Evw8ybWWzUrlxL/DHn0J49sVrwLL4f+JGk2cLK808bWt3Kxxvlf947A+xAH6VxVeWTs9z06EZ00+qPbVbIB7mn1Wt45Ag8xs4FWa5Wkjti21cKKKTPvSKFprgFTQc4oPuaBMwdSiw5IrM5zWtrOoaZp4X+0L+2tt4+USyBSfpmseO6tbyPzbO5huI/70Thv5V6FComrHj4mk1K5iR+KLY+J5tDmheGVSFilJBWQld2PY46Z64NbvavNPFUZWS+1m1cpcx3pMTqecQoqsfpuOPwNejW063VrDcpnZLGsi5GDggHkVpTmpXIq0uRLzJaUKxGQCafDEZZAo7nvW9HaRQBAqhifWipVUNBUqDqa9DnmVl6qRSCujmsY5DvcZ9hVMWsayMwHB6DFZxxCe5pLCTRkUAEnFdAdPi2iTYN+Pu1XmtSmSwQZ6Y7U1iEwlhZLcx++KKknUK/BpgBPAGa3T0ucrVnYSirdvZtIy5GAanl08x/wHHrUOrFOxqqM2rozaKuyWPlRM5cH0qlVxkpbESg46MKUMw6Gkopsm49pXYAFjgU3c2c7jSUUrIfMOUsD8vWkCsTwPrWjZxqkBndeBUsUMEiMxkC7jnjisXWSbN40G0rsyCCp5605Xx1Ga0JYbfBVcmQ9Milj09ZBtGC2Oxp+2i1qL2E72RRBD8dDViOzlkYALketWItKZT87fgK2IYVijA9KyqV0vhOijhpSfvmZHphxyBVqOxAHzgVfpCcVzSqyZ2xw8IlF7JfvY5HpVS4s+4StnAPNMdAw9aI1ZIU6EWjlZoSnbFRVuX1sNhIwMViYwSPSu+lU50eVWpezlYKKKK0MLoSilxRg07jsJRS4owaLgJRRijFFwCijBoouAUUYpcUAS2qJJMFfoauTWhjIkgU5B475rPUlWBHUVs2F7EVEZU7zwTXPW5l7yOnDqEvdloxpWSdo5G7DgVoSRiSJQMqalUoxAXt6U4oN2ea4pTuenClZa6lYRKTteMHjrVe509ZOYhtkrR2+9MX5WC9c96FNrUJUovRmRcWTIoZh16kVmyrtPeuonTepGKzhYGWYEj5VPOa6Kday1OOthrv3TISOTBYISPWqutX0ej6HdanLGWMSZRCcb26Kv4nFdaYohHtUDI6Vz/iTwzpWvC3a/NwksGfLkhk27c9eDlfzFEq7eyHHCxWsmeXHwfPrmqxf23PPJe3CJJllIUBiRtQdMLjkccYrcbwJrOh2ptLS6e80u4kRbmHlmiQMCXRe/AIIHr7V1+jancGO+0u5mE01g6Is+3a0sbLlWYevUHHBxV1ZHRgQxr5jNOIvqVdUHG/c9OjhITjzI5keHLW2vzrqwmCRTttmmjw+853SKnXOCQB+J4FczbwJqXxT0JIIV8uDdKUL5AVQfmz/E24gkjjJ7gV6Trd/NBpks5t2urTySJY4U3Sqf7wGfmHqK5jwPosMF/P4juJUmubtcQ7XDiJD6sOCxwM44GMCvawlaOIp+0g7poyqtU7JnpgIAAHAp2a4zxZ40Ogx29tY2y3OpXOTHExIVVH8TY5xngDvWZo/iHxfOjXbf2ZqEcfMtpApjlUf7J3Hn2PfvV8krXBVIt2TPRiQK8x+JPjS906UWWj3HkNbkNdXAAIUn7sfPHfJ9setdJdeJl1S3trTQJBLfXiBgxGRap3eQdiOQF7n8a8x+IlutsYtLst8kUIId25aWZuSSe5559zjtTpxu9QqSaR7pA5ktomLBiyA7h0PFcv4w8VTaDHHbWlk815dRv9nkYgRhwM/Nzk4HOB1ArprRCljAhG3bGoIHbiqGt6FY6zbbby3jmdFYRMw5QsMZB7VF7Gh5PF4Kv7vxAE1gzS3Fyoke7Ybs/e4z2AwOOg3DFaUvgSTRd99o10v9oxj90pGFcZ5VvUYz+OK6DSdRnbQLa2ZiL2ACzljP3llUAHP4fN9Dmr4BVQrMWIGCT3r5TNuJ69KTo0o2t3NaeEhLWWpxuvafbjwQ1ikgc28TGR3OGEhzlivUkljx710ekobfTLGKSMo0cEaMhOdpCgEfhT9U0y31S28qUbXUhopVA3RODlWH0Pan6Zq1lJELbVpIbPUIxiRJW2K/behPVT+Y6GuzhbMoVIThOXvXvqcuYYaUuVwWxuW0ccrqwC8elaLR7jnac9Kz9OEcR+W5hcHptYHNa45r6WpLXQzowtGzIoUMa4yT9aHUZ4HPapsjpSHHXrWV9bm/KrWICDgsPvfzqjPNy+UOcc+1amB6VVliEhYFcA/wAVXCSvqY1YPl0Ocd9zk+/ertnCky7QwB7mknstgIVgzE8UsMM0EiHywx9B1rtlNOOjPNhTlGfvI1kgEaLzjHP1pGbKsxY4zjFTbsqMgbvQ0jxCVcMmPeuK+up6dtLRMbULkSLsUDAPbvWdV3VoLbT4WuJp0hhTl5JXCqo/GudtvE2g3tyLe11ezllPAUSAFj7Z613UpQS0PLrQnze8i4NRsjqDaeLqH7Yq7zDvG4L64qprutw6FYC6kheZmbakSHBbgk9fQAmvO/H0N4vi6TUbHzYmtooUaaLIKuQx/lWzBez694Tk1fUIfKm+ytaWyOfvN/y2m+gAx+frROq0i6eG5rPod3YzJf2UF3Fnypo1kXPoRmrAiY4wDXP/AA5ll1LwPaO8zSvFI8IJHIVWIUH1OMc129vbsmN+KXtbIXsG5WK8ck0MAiePKnirEdqSVcJkAd/Wrax7ZNxHHvVjepXjGK5ZVH0R2worqypJbgBXbrjH0p9vwmAMH19allUFFBIxmmIg3l8nk4FRzNrU05UpaEqlSeByetS1GIxnIOKkx0qGbIWkIzS0Uig6Co3OBj171IRmmlRQJoy9RlJUIgJY9sVhsTuO4c11rwox3FQSKxLqGOS4Kou0g88V2UKiWljzsVRk3zXM2itL7IMn5D+VFb+1Rx+wkUMUm2n7aMVpciw3FJtp+KMUXCwzbRtp+KMUXCwzbS4p+0noKQrjqKLhyjMU5VycUuKcgw1JvQaWojwsOQp20QqTMoyRz1q/CruQHGYz+tXnsInjwqgHHBrnlWtozqhh3J8yJ02Roq559fWpQAOcmqSWbqoDMWI4FWkR1Xls1ySS6M9GDfVEmR0pCuWBpql93zAYpHlWNgG6GpsW2rEhHBqJQQ2AOKdvLcryvtT+1GqBWexEqBGyKjnUkE7Q9WjTGQNzTTJcNLHFarpt3Yah/bVhAZvkEV3bxj5pYgcgr/tLzx3BI9KtWd3b6jCJrKdLhPVDyD7jqD7GuqWMJwoxWTqHhbR9TnE9zYoZv+esbNG//fSkE/nXiZrk1HHz9o3aXc2oVJUY8u5X8wWatcXEqQQRjc7yMFAA7muO1LVPBF013dWiXTFcmS6sZJI4i+M/NsYZ9zj8a6//AIQbw6fv6XFKfWZmlz/30TXmXjHwRP4Vvhq+mWsdzpQwHjkjEzQdc5DA5TgDrxXTlWWxwMHCMm7ir1XPVoi+GOp6ZdeKHtLz5r94nId5WlWXByoQknaFGfrnqa9O0+y07Rp5GsoGGdwALZCAsWIHsSc1xXh7U9Fns7a9tbOzju4n3StFbJG4QqQSNoGQMiu2PXkivE4hzXE4aoqdK8V3N8LThNXZNaPbWckn2e1hgWZy8nloFLE9ScdTXD+KtLS/8X6NpdqjKslwryMRyET5zj/ZGOT3LV2OM1RsClt43nkuxukurZVspT/CFH7yMe+fm9wfas+HM0rV606daV3bQMTSikmjtN2EzmuZ1rx1o+lSG1ScXd90FvAQSD/tN0Qe5Nb9zBFeWUttMCY5UKMASDgj1HSuKh+EnhmPcjJeSRnpG1y20e/GM/jX2Ctf3jlbfQy49Tt1v5dTklgl1G8IRmhB8uMDgIvTcR3c/wAgBV1tfiSRYo1a7mbP7u2QuTjrjHUDuenYc8VeX4WeG1kVzFeMAArI12+1/rz+gwK6PSfD+l6HEY9MsIbYN97YOT9SeT+deDicho4iq6lSTdzaFaUVY5Jda8wbYknmfr5aWE2R7Zx/Oq91qMd4DbXmnNbywJumt7g4aPPRgy5+U+uCvY4NekEcdK5/xR4ZHiC0UwTm1v4c+TcqM4B6qfVT3FbYHJsNhZ88d/yCdWUlY8etNMttZ8c2Nlp0coiaYTTsiqjRxrySGX5eoAyPWvei7quFAJHrXN+CvBcHhWylaTy5tRnctNcKuMgnhRnoorqSoJ5Fe3OabOdRaRDHKX3B12mpQuEwp/OkdMngVIOB6VLsOKfUTJAqC4nVIid2KlKk9Dmq13bvKAAVC55pxtfUmbdtDHuLgvICvY1p2LtKd7DH1HWqM9oFuAqdetaCYUooAJHoK6Kji42icdFSU7yLrKjDcRmmzOkcJd22qoySTgAe9PBHAPWkkRZEZGUMrDBBGQRXKegeS675/j/Wb1dP/wBM0vTYgbeJX2pcTEZJz39AenWrNr8NNHu7D/TYXgkLHaCdrbeMEjPBrf17R7Lwxbf29pFuLKaB089bcYSWEsAysvToc54IIrSnk8yUsD9PpXkZxm9TL6cXBas0pYeNSTuc5p3hC+SC4srtkvDPNk3zSciPaFHyf3wqjnpkk+1Zfi5k0vTLu2WPZD5flAONuF/hUf3Rnn+8x9BzXdQykLJGXdA6kblOCp9R71xviCw/tPXbS38SvHBpqgbbsE7bk/3GPSL3/veuOKrKc1hj4cz0kugVaLp6dDc+Gelm08AaUHbc0iNNnbggOxYD689a7MxggetZ8Or6PbRRQpqFkowFjQTKMjoAOa0g6nGDXquTuZKKQ1xkAEfjUIXbkKMr6VZOMc0xlDKcUJicb6lJzIr4BBAOelMgu/8ASijrt9PerJibzeT8uOgoW0TzBIc5HrWnNG2pjyTvoywCSadTSGyMH8KdisjoFopAKWgYUUUUAIelQtAhJYryanpjEBcmmmTJJ7lCWUq5GMUUPCsjlj3NFbWRyNyuUjaBYuvzGoXgKdTzitHa8cpdRkE9Kn2F13PEB7CtPatGaoJ7GHtox7VqyWIclhgD0FU5bZoiRgnFaxqpmMqEkVgpY4Ap4ixIofhafHkOOK0I7UTx88Upz5Qp0ubYgdER0CKOeppk9qfvN+gq29sQAp6Y5IoYtEgU5ceh61ip9mdDprXmRklNrEdaltofMfFTTQF3zGhAqaCIohU5DYrZz90whS97UsmMKVTB2jmrKuCuR096rxtMSAVDD1qyBtXkf/WrjkejDuhwOaU4ph+9wetCM3O4cdqgu47A9KbJGGI4B+tOzjikYkDOaY3ZkRRlxtAx3FSgk1h6p4s0PRG26hqtrFIP+WW8NIfogyT+VZD/ABCFxxpOg6peejyQ+Qn/AH0+P5VM5xj8TIul1O1pMjOK88uPE/i65YiO20fTE9ZpGuH/ACXaKzpn1q7BF94vu1z1SygjhA/E5Ncs8dQhvIzliqUd2eqFhUUl1bxf6yeNP95wK8kk0nSJObu61S8b/pvfSHP4AgVF/Y/hdTn+wreQ/wB6UFz+pNc8s1oLbUwlmNBbM9Xk1jTIVLSajaIB1LTqP61Tk8R+HpEIk1jTWQgghrhCCPzrzhLHw7Hgp4esAR/0xWpPL0YMGGhaeCOh+zr/AIVDzil2ZH9p0vM1ZNF+Gsuoy3MepafA8h+eK3vxGjeoKqwHNTL5WmjZo2s6bqFkvCWk94FkiHosnOR7EcetYxOlHg6NYY9Ps6f4VE9tocoxJoGnn/tgo/pXNicbhMVDkrRuhwzanF3R00Op3kuduh3cmO8VxCy/gd1ZHiPxBALf7Beabd2FyjrPE8xUNgdGRlJ5zkf0OcHHk0fw5I28aJBE3rCWT/0EisrV9C0hLY3X228tRCpAaSYzKqnqoVj1Jx0PascDDLcPVUoRaZq82jUXK2bll8Wb2yQQ3Nj/AGluO2F422Sv7YwVY/TH0r1+Fy8aMyFWZQSp6ivEPg5byt4t1RptskcduHiaaMeaAzYGSOnC8gete1Xl5b6dZy3l1MkMESl5JJDgKB719M3F6x2OiF2rstZorziy8V+L9cjlvdOstLtbB3P2X7b5nmSR9nIHQGro1Hx2q7m/4R1x6Dzl/wAaxdemuo/aR7ndUVwg13xsh+bT9Ck+lzIv81p48XeJ7f8A4+/C0cyjqbO+Vj+AYChV6b6gqkX1O2ZwvWoy2HHpXHr8RdNgfGq2Gq6Yf71zZsUH/AlyK2LHxToOquv2DVrK5Y/wxzqWH4da2i09gbNwUpXPWot+eQM+9PDZ4zzSsUmOxgUhG4U7tSY4oAgNupmD4HAwKjFuY5WdWODVvFQXNxFZ28k88iRwxqXd3OAoHUk0+ZkuCDZ6sc02a8trOPfcXEUSDqZHC/zrzkjU/HU7ajNqF7pmh5K2ttbP5b3Cf89HbqAewHakfwr4WsvnksIriQf8tLljM3/jxNclbGQp6SMqlenS3Ol1Lxz4PWKS2utasZUdSjxq/mZB4IIXNcdpPjLSbO6fS2ubmaxj/wCPW+Nu+0J0COSOoHG7uKkE9pakiytYoVHTy4wv8hTHvrhuPMYD0Brwsfi6OKh7OpC6OP8Atf2crxR0w1zRTEJf7a04Rn+L7Sn+NZuq/Ejw5psCWkcsepPKcEAEwqO+58Efoa5428BlMhgi8w/xeWM/nipdxxjJwK4MC8Pgp+0pxbfmwqZ5KatynGeN/Emk60IrXT7HT7Vh87C0RTv99wUH8CBXo3wZ1W+v/Dt1BeXBnjtZxHAXfcwXaDj1wD0rEu7K2voGhuYEkRuuRyPcHsazo/DGlQovkwPDIOksUrJJ+LA5NfQQzym4KMotMzhmcL3kme8ls9BkjrS7uORivGrLUPE2jkf2frj3UY/5d9RUSA+28YYV1OjfEmCa7isdetP7LuZTtjl374JD6B+MH2NdlDG0a3ws7qWKpVfhZ3m1Sc4p9MRgVyDwaeOldR0hRRRQMKKKKACikzRQAE4qEsd2MUPOFcKe9SDaRwaexDaZQKSBjz1OaKv7BRV85n7IYYUK8fhinABFHFKi7Rin1DZqkRhRknFDLu7CpKKLjtcpvaIcttw3tVaLzYZPmDbM1q1FJGGxkmrU3szKVJbobuwN7VE53ngHJ9qkdiqgYJPakRCX3bifb0pLQHd6CrEFOd2cdjUZQ+b5mM+lThuWBH4UbVz7elK5XKnsAwMHFJI4xgDNBOCMjik+UqTng96Oo730HK+UBwB7U24uIbWFp55UjiQZZ3bAA+prA13xNbaO62NtFJe6nKMxWkP3v95z0Rfc1zE2nTahKt54pu0u3U5isIsi2i/D+M+7flXPWr06KvJkTqxpq8mbNx49jumaHw7YT6tIDgzj91bqfeRsZ/4Dmsi5TWtTBOt620EJ/wCXPTP3S/RpD8x/DFR3WrEfu7dQqKMKAMAfQVmyTyzHLuT7V4lfNZPSGh5dfMntBF+3XSNIG2wsoI37uq7nJ93OSfzqKbVLiTgMQPSqPbPYfpWDqHi3TrPdHAWvJhxthI2g+7HivO56+Iel2cLqVqz0OhaV36saYfU/rXn934t1e4JELRWiHsi72/M/0FY809xctm4uriY+ryt/LNbxwEn8crFxwUn8TPTZ9U0+2/197bR/70gqlL4s0KI4Ooo59I0Zv5CvOhHGpyEUH2UU7pxk49q3WApLdtmqwdNbu53n/CZ6KP8AltP/AOA7/wCFKvjLRGbBuJlHq0Dgfyrg6TNV9So9n95f1Sl5/eemw61pdxzFqNs2f+moGKspc27n5J4m/wB1wf615OyI3VFP1ApvkRf880HuBg1m8BTf2iHgo9GesXt5BYWzXFzJ5cY79Sx7ADua5G7up9UuVnuQUjQ5ht+ye7ep/lWPpEbStK80ssqwsFiR3LKnAJIz9a1q6sPhI0Nd2dFDDRpO+7Ox+FtzHa+I9ZnmdUijsIyzscBRvbkmtS6v5fHN2LqcPH4bt33W8LZX7a4P32H9wcYHeuM8K6DPruoXFzJK6aKwWOZAcC6ZGJC/7oJ59a7nUrtQBbw4VFGMKMAe1a4zGqnT5Y7muIxSpwsnqS3esnHlxLjHHoBWY95cP1lf6ZxUNc54i8TyaPcxW1vbpPIwBcsxAjB6Zx6814UPa152W548XVrSstzqBcTDpK//AH1Useo3cZ+WVvxrzxfGuohubK0YezsKvW3ji3Zgt7YzQD++hEij3OOa1eErx1WvzNPq9aKuvzPQodemXAkG4d8Uk9t4c1g/6dptq0h/iMYVgfZhg1i2k8N/arc2kyTwnjfGcj8fSpKiOIrUnYmOJrUnZ/ibVvpGpaSBL4Z12VYh/wAuV8TPCfYE/Mv51saV41H26LTfEFkdKv5DtiYtuguD/sSdM+xwa5OG6mgbMcjD+VTX13HrGmy2GoxCSJx1HBU9mHoR1zXp4fNbaVDvo5ktpHq6nIp1cP8ADjX7jVtIubHUJfM1DTJ/s8jkYMiYyjn6j+Vdtnivei1JXR7MWmroGOMV5x4wv18T6yvhm3djp9sRLq0inAOPuwg+pPJ9hW3408SzaZBFpulbZNavsrAp6RL/ABSt7L+pxXIpbxaLYDT7Z2kkLGS4nc5aWQ8sxPqTXFjcWqEPNnLi8SqMPM1L/WQoEFqoWNAFUKMAD0FYskrytl2JNMo9q+WnUlUldnzlSrKo7sZNNFbxNLPIscSDLO5wB9aypfFWhRHB1GNv9xWb+Qrn/Fl//acNxaxHNlahi5X/AJayDsP9lf51zi8KAOmK9CjgIumpVN2dlLBJwUp7s9Bj8YeHmkxJfSKvqLd/8Kux+J/CkpwNZ2H/AG4nX+YrzHP1oNa/UqPn/XyNlhKS6Hr9lNpGqP5enaxaTydkEgz+Rqe50y7tsl4jt9RzXi5RWIJUZHfuK7Dwv4+vdFljttUlkvNLJCkyHMkAPcHuvsamWApy+F6ilg6cl7ujOtPHFRXNtDd27QXESyRMMMrDitjWbRLe4V48bJBkY6VmV5kk6ct9jzZKVOdr6lrwr4nufDOo22i6lO0+kXD+XaXMhy9u56Rse6nsa9aHQV4hqlkmoabPaycB0JDDqpHII9wQK9I+Hur3Gt+BtKvro5uGi2SN/eKkqT+OM19LluKdenaW6PoMvxDrQtLdHUUUgpa9I7wpCQOtBqGVWbocU0hN2RNketJuHrVTayR4ySaiVpVOD0NVyGTqW6FySNZQeRTBE6AYIOKahZT3wan5IHOKNUNJPUQDIyQR+NFOx6GipKH4ooopFhRRRQAUhpaaW59qAuBXPbmkChcmnZ4qJ2wp4ppEtpakDyAS5FSI248n6VVbk5pyOyGtXFWOdSdy5syuT1rlfE3iS4guU0LRFjl1iZd7O/KWsfTzH/oO9aOv6/FoGgXepTjIgTKr/fY8Kv4kgVzOi2b6PpEl9fN5mqXx8+7l7lzyFH+yo4H0rjxVb2MLsqdWMI8wyG0tvDtqwSR572c757qU5klb1Y/yHQdqyLi6knckscHrnvSXNw9zM0jnOTwKhr5KvXlVldnzuIxEqkvIO1UNV1a20i2824JLNwka/ec+3+NXJX8uJ5MbtqlseuO1eVTXs2pTte3DlpJfyVeyj0ArTCYZVbylsh4Wh7R8z2Rd1TW77V2Ink8u37W8Zwv4n+Ks8YAwAB9KKK9ZJJWjoj1IpJWQUEgAknAAySewoJABJ6Cuo8H6Tpb30d14jZ7ccPa2s8ZVJe4YseG9lqktL9iktDlDIqgFyVB6FgRQJY2HyyIfowr3W61t5MRxoPLXgBlB4+lZszWlz/r9MsJT6vbKT/KuR46lfqczxdJaHj/XpzQQfT9K9RbRdBkcu+g2Gf8AZQr/ACqB/C/hqQ/8gkRE94pWX+tH12j5i+t0u55r2orofEei6PZ5g0p7sXoG5g02UjHq2R19BXNwsWgjYnJKgk11L3oKaOhWcVJGno3/AC9D/pov/oIrf0XRpvEl6YkLR2ETYnmHG8/3FP8AM1heG9PudY1WfTrfdGsmxppgP9WmOce5xgfnXsVtb2+jadHa2yBI412qB2FTiK/s42W4VqvIvMLh4NMso7O0RY0RdqIowFHtWOSSSSevNPmlM0hYmsvVdXh0yFcr5txJ/qoVPLe59APWvE96vO0TyJOVafuiaxqqaXajaPMuZeIYv7x9T6Ad64fUYXGmzSyuZLgyCWSQ/wARyP07fQVfxLLcPdXUgluZPvMOij+6voKh1BfM0+4QdTG38q9zC4dUY26s9bD0FSj5sxe9GfwpobKg+oFTWdrc6hepZ2UDz3MnCxp/M+g9zT5bsvVs6H4fSXC+L4rWHJtp4na4T+HAHDfXOBn3r0C/gWGY7fumovDXhmLwtp0nmyLNqFxgzyr0A7IvsP1p93N5kmOuOSa8zH1IylZdDgxsovRFajNFZ+q61aaSI1lJe4lyIYEGXkPpj61wwhKcuWKucMISm+WKNP4dXmPiX4htExsa1hZx/tDj+tejeJvENv4b0Sa/nBdhhIolPzSyHhVHuTXkXw6s7jQvH2qXuqXEaSPpgurrccCPc54B9ABXQ2083ifVv+Em1AFLKHcul2zD7q9DMR/ebt6CvrvaLD4dcz2R9MpqjSV+iEsoLizim1bVX8zW74BpWJz5K9REvoF/nzVRmLsWbqeanvLk3M5YngdBVevlsRXdafMz57EVnVldhWJ4i1Nra3Flati8uBgMP+Wad2/oPetvvXH3WiavDf3F0qw3pmfdu8zYwXsuDxgVpg4U5VLzdrbeZWFjBzvNmbdRJDpM8SDCrEQPyrFX7o+grobmy1WS3liOkXOXQrkMpHT61lpomtFVH9k3JOADwP8AGvblOLWjX3nrynF7P8SnRWmnhrXpDhdJlH+/Iij+dX7fwNrs7DzFs7ZfWSfd+iis+aK3aI5o9/xOdq3pmiXfiO8/s2xTczcSyn7sK9yx/pXa2Hw5soiH1TU5bo94bdPKQ/Vjkn9K62J7XSrBbOwt47aBeiRjr7nuT71jPFU6ezuyJV6cOt2LrEyNJFBGSUhQKD64GM1mUrOXYseSaqahqFtplqbi6kCr0VRyzn0A7mvHbdWpdLVnkScqs7rqU/EmsRaJok907YkKlIl7s56fl1r1bwBp66b4E0W3Vy3+ipIxPcuNx/U141e6RcXWg6pr+sR+XN9kkFpann7OpH3j/tn9M17v4dTZ4a0pR0FnCP8AxwV9NluHVGm116n0OAoqlB9zTooor0TuCkxS0UANZMimImCeKlpKdxNDG9KQ7i3HGKOQ3rTxzQJK4iggUUpBzRQFiAznninCfPaottAB7VdkZ3kWg2R1oyDUCZDdKeWx0HNRylqWg/dzTGZlbIAqPcc5qRWB607WFfmAuTyPyoZjs5xmnnbt4xTHGBxQOxXZc803bUpFJitL6GLicJ8RpAD4ctpWC20+rRiXPfaCVH54q14icraRhTwTisn4xae99o2iLHO0D/2pGqygcoSrYP54rLtvE7TR/wBka8q22qx8HccJPjo6Hpz6dq8bNYSlG8TmxcX7KyHfyoo6Givlz58K4nWPCNxDI8+lKJYmYsbcnDL67T3HtXbUVtRrzou8TSlWlTfunk08M9qSLm3ngP8A00jIqHz4e0sf/fVevkbhhuR6GoGs7Vjk20JPqYxXaswXWP4nYsauqPJmljdGWM72IICr8xJx7V6R9rudU8LW+kwadJGpt0iknu12LHgDJVepPHFaqRRRf6uJE/3VA/lT6JZi7WjH7wljtLRQijaqjOcADNLRRXmXu+5578wrG1rWTZf6JabWvZBnJ5ES/wB4/wBB3p+s6wLBBb24WS9kGUU9EH95vb+dc1CjGcoPMuLyY7m2qWdyfYdv0FelgcG5+/PY78JhXJ80kEUKxKRkszElnY/MxPUmue022uL37LaWsZkuJQFQenqT7CvRD4Q1Cy0t9U1t10u0XAEZHmzyE9FVRwGPua0PAvhH/hHtN+16gA1/Mo3A87F7KP5mvVxD9lC7+SPSq/u4amp4e0G18N6WI0AaZvmllI+Z27k+3pTLq5MzkA/Ln86lvr0zMUQ8dKo189WqubPFrVnJlDVdTh0q18yQb5WO2KEdZG9B7eprlFE0k0l3duHuZcbj2UdlHoBXU6nolnqzQvceaskOdjxPtIB6iq0fhTSFOZYZbg/9N52b9MiuzC4ihRhd7+h0YatRpRv1OfkniiGZJY0H+0wFEQm1EGOws7q8Zhj9zCxX/vroPzrrbfR9LtH3W+m2qN2Jj3Efi2a1kv7hF2h/lHQDgD8K2eZQXwxNv7Qgtkchovw0vZIY31y8WyjCjMMBDyH6t0H4ZruLG20fw9bNDpdokO770h5d/qx5NU3uZZPvOfwqHk9ea5auOqT0Rz1MbKWi0LVxeyTMTniqvUcVHPcQ2sLTXEqRRryzOcAVlxXWqa+SujR/ZrTODqFwnB/65r3+prClQqV3psYU6U6zJdS1lLKRbW3ia71GTiK1i5Yn1b0WtDw94d/s/wD4mGoFbjV5uZZTyI8/wJ6AVc0XQbPQ4mMIaS5k5mupOZJD7nsPYVS129ub68j8O6S5W7uFzczLyLaHoT/vHtXs4ehGjFqPzZ6tCjGmml82ZlvpreK/G97cxSudCiijt7gqcLcujFtme6gnnHpXWapdAAQRABVGMDjHtU0cNroelRWFnGEiiTaq+3qfc1jOxdyxPJrgxuJc3yrY5MZXcvdWw2iiua8W65caba+Rp7KLsr5rsQD5aDv9T2/GuKjSlWmoR3OKlSlVkoROlorOGmeKo40eK90y8VgDiWNojyPbim48VQgmTRrOcf8ATC8wf/Hq6pZfW6WfzOiWCq9LfeaeKKyTqGtRf67wxfe5ilR/5GmnX3jOJtD1iM/9e27+RrN4KuvskPCVl0NnJHc0u9/7x/OsT/hIoycDStWJ9PsZqxFeaveELZeGdSfPRptsS/iSaFgsQ9OUFhKz2Rpl2P8AEfzqOSRIozJM6xoOrOcAVJb+GPFt/wA3E+naXEeyZuJP/ia0oPh7pMDrNqMtzq1wOd12/wAgPsgwPzzXVTyuo9Zuy8jphl03rN2OWXVp9SYw6DZPfMODcH5IEPqWPX8K1NL8MC3u11DVLgX2oD7rFcRw+yL2+p5rq3jSGMRxqqIvRVGAPwFVH61206MKOkF8+p106MKWkEYfi/P/AAh+r4HJtXr1DQCp8O6YVPy/ZIsf98CvNvEQ3eGtTHU/ZZO3+ya9B8IsG8H6IQcg2MPP/ABXoYX4WduG+Fo2qKKK6jpCiiigBOhpNwPehuVqv8w9qaVyZSsWMDNKTg1CrnPNSBgRwaLAncdRSZ9xRQMYQB0GaAtSYpcUXCwwqPSoytT4prDihMTRBjmjFP20baomw0Ej6UppdtG2gBv4UmPan7aMUXCxwfxR40XSSPvf2tb4H4ms7UdLsdVgMF9axzx5yN45H0PUfhWn8V1x4WtJR1i1O2b/AMfA/rVc9TXBitJJnPX0aOVfwtqNjzo+syCMdLe9Hmpj0DdRVd7rW7AEajockqj/AJbWDiQfkcGuyFOXrXBOjTqfFE5JUqc/iRw48U6SG2zzyWr/ANy5iZD+oq5BrGmXJ2wahau3oJRmu8t4klAEiK4/21DfzouvDGg38eLrRdPl9zbqD+YFZ/2bSls2vxM/7Ppy2bX4nHq6MMh1P0Ip209cE/StO4+HvhUEldIiT2R3X+tZUvgPQ0Y+QLy3/wCuV24rGWWJfb/Ayll0V9r8B21v7p/Kja390/lVb/hCLDGPt+rY9Ptrf4UDwPpv8V3qhHob1qj+zv734EfUP734FggjqMfWsbWtei0+IwwPHJeOMKuchP8Aab/DvVm/8LeG9NtvtF5FdTDIVI2uHdpGPRVXPJPpXTeCfh3p+mX6avqVjDHqEqhobJRlbZQeCc9X9+x6V1YbK4uXNJ3XodOHy6N+Zv8AA5XQfAt9f2zapq9y2n2LkM8so/fzn1AP3Qeg7+1esaRomieGtMaW1tY7aNU3yzy/fI7l2PNU5LuPU/EsCyAvbW0xjgjHIklA+dz7JnA96h+JKrP4OlsdxQ3s8NtleuGcZ/QGvb9nGnHRHrRSitFscnJqj+K9cXVbgFNPtmP9nwNxkdDKw9SOnoPrVq+vmlHlKflHUjvWMPCl9b/LaeI7tY14VJ4VkwOwzxTP7C8RqSE1yxceslkQf0avAxNCtWm5cysePXp1asm7ouUVSOkeKF6alpT/AO9buP6002PiyLnZpFwP9l3jP6g1yPL6vRr7zkeCqd195forP2+KARnRrE/S9/8AsacLXxVL9200uD/fnZ/5Cl/Z9by+8PqVUvUuD1wcetRQeGPEd4f9J12ztVPUWtqWb8CxrTh+HWmOA2pX2o6ie4ln2J/3yuK2hlk5bySNYZfJ7uxgXmuaZYEi4voVf+4p3MfwFQR3msathdI0xooj/wAvd+PLX8F6mu4g0DSNJTFhptrbnpuWMbj9WPNI33ic810RwNGm9Vc3jg6UN9TmLPwhAZVudZuH1S5HKiUYiT/dTp+ddGAFUKoAA4AHAApaB1FdOyt0N76WMvXdYXR7EOkfnXczeVawDrJIen4dzUnh/Sl0O1la4lE+p3TeZdzj+JvQf7I6CuSs7DV9b8U6pqkWrx28thcvaW6PbCRUQc5HIweetap0rxWmdus6dKT1Mlqw/kamvTnJcsGgqxlblial5cGeU4PFVqzzpviwcfaNHOe+1xQbTxZF1g0m4Hosrof1FeXLAVvL7zzJYSo3fT7yXUtQi0uwkupgSFO1EB5dj0UfWuC1AStpl/c3J3XM6FnI6D0Uew6fnWje3N/f6vImo28dubFtiwI+8ByMls9+DxVPVAW06RB95yqD8WAr08JhfYrXdnoYbD+yWu565brstoV9I1H6CpKCNvHpxRWj1Zo9wpckdz+dJRSEOVjnqfzrRtD0zz9azV61oWh5FVDcuL11NmP7tQzjipYugpk/Sup/CbvYyLjvVJ6vXHWqT9a5ZGEtyhq6CTRb5CcBreQZ/wCAmuv+H7tL8PvDzv1Onw5/74FcrfLu0+5HrC4/8dNdJ8NmLfDnQCe1mg/AcV1YXZm+G2Z1dFFFdZ1BRRRQAYpjKCKfTWoE0RMOeKQEinleaTbVIzsJk0U/bRTuOxJRRRUGgUhpaMUANwKMCnYoxQKw3AoxTsUYFAxuBRinYoxRcDivinCJPh3qcmPmh8uZT6FXU1lI2+NW/vKD+ddH8QYPtHgDXY84/wBEc9PQZrk9Lk87SLKTP37aNv8Ax0VyYrocuJ2RbFOXrSClXrXGcqNOz7Vpj7lZln2rTH3RXRDY6IFS571lTda1bjoayputTMiRAetRXE8VrbyXE8ixxRKXdz0UCpTWaLH/AISTxVZ6I3NlboL2+HZwDiND7E8/hUU4c8kiIQ55WNXwjoj3so8VaxEUOwnT7eUf8e8XXew/vsOfYcV0+hrNdWs2pzHE1580YI/1cf8AAP6n3NaVxbR3Nm9tJkROu0hTjjuKlhMflKIduxRtG3oMdq9OKUY2R6CilojnNDsAmu3TgZjsolto2x952+eRvzIH4VR+IrlYNBj42yarHn8Ecj9RXWxzwLcvbKVEuN5UDse9cb8SZQo8N56HVk/9FvRUvyu4nblZToooryTzgooooAKVetJSjrQBfte1aS/drNteorSX7tbw2NobFO5HBrMfrWrc9DWU/Ws6i1InuMoHUUUVBmct4UONa8URHqupFv8Avpc11Nct4YG7xH4rkHQ36qPwTmupq6mstS5/EFB6UUGoJPNNaAHi7WAO7xnH/ABWfMAZrFTyrXkIP03itDWj/wAVfq/s8Q/8cFUXG6901fW+hH/j1dHVG56033j9TSUHqaK5zFhRRRQIUVetOoqiO1XbU8iqjuVHc24vuimzdDSw/dFJN0rq6HR0Mm461QfrWhc1nv1rlluc8iG4XdbSr/eRhn8DW18MJc/DfRi+AFgK/gGIrHbGxs9MGuC0HWtWtvB6WckyzWBVvKtE+R3w7YQt2U9T9O1a0q0aUW5G1CSinc900nX9M1uS6XTrtLn7LII5WToGxng9/qK068++Ft8LzS7zy7SOONJgHnWQEyy4+bAXhVXgDr0rvw2a74u6uda2HUUUUxhSGlooAbRinYooFYbgUU7FFAwooooAKKY7rGjO7BVUZJJwAKbb3MF3Ak8EqSxOMq6NkEexoAlopMj1oBB6GgBaKKKACkoJrk/FXj3SfDMDs8yXNxG6pJbQyr5i7u+D+FJuwGv4ljEvhjVEYZDWkoI/4Ca838Ltv8KaQxOT9kj5+gxXUxeOdJ1S3msrxZdPnmjZEjugAsmR/C4+U1x/gtt3g/Tec7Y2T8mIrlxElKCcWc2I1jdG8KVetNpy9a4zlRp2fatMfdrMs+1ai/drpgbwKdx3rLm+9Wpcd6ypfvVnMzluQfxfjWX4R1BYdE1XUEk3XupXshWQdVhQ7F/QHH1qTXrw2Gg390Dho4G2/wC8eB+pFU9JtBY6RZ2gBzFCqn645/XNellOGVWblLZGU6jpxvHdnT6l4q32lvZQCSOWQbSxPJwOcf41ueEzu0kjPSRhXmqkzeJyP4La249ix/wFegeEZgtndqzcI27Gfb/61etiqMYUWorqGHqylVTkyC51ZLLX7+Qli3lhEwO4rlvFmrG907w95zh5otYj3E9wVfB/WjXrzNvqN2DyVdgf5Vh60MaNpbk4Md5atn8cf1pYjDQ9g31sKFeTqW6NnXHrRSnqaSvkygooooAKUdaSlHWgC9bdRWmn3ay7btWon3a2pm0Crc1lSferWuKypfvGpqEz3I6B1ooHWszM5fwmc6t4nbpnU24/4CK6iuW8JHbrHiiM9RqRb8xmupq6nxFz+IKKKKgg8w1Vt/i3Wj6TIv5IKhhBbWtHQfxX8f6ZNS6l/wAjXrn/AF8r/wCgLTLXJ8QaIBj/AI/l6/Q10dUbdT1OiiiucxCiiigBR1q5ankVSHWrdseRTW5SNyA5UUso+Wkt/uiny/drr6HR0Me561nyda0brrWdKwRS7kKqgliTgAVzS3MJCDqK8q0SWAgRzF2USSKAOP4zzXbwXeqeI7rboTpa6dEfn1GWLeJG9I1PUe9Mt/hvb2YzNrl05yzEpEiHJOTzg9zRUws6lOy0LVCTiVPD12fDN7dz6fp8soePyrULcny0Lcl5VY5PPcZ4FaWg/EKXQ7/WF11L+7UATrOo3DAGCAvAReCRzSt4S0RQBNdajMR/fu2H6LioLnwrYPAUs9RuIc/8s7g+fGxznkNz+RrWnHEQSu0zoSqROxm+JeliyW6tLS8uYiobfsEac9ssRk/QGul0bULjU9Niu7mxksnlGRBKwLKO2cd8dq+dLi6vra/aR/MkazujE89q+CCOMpkcdepHHNe++G/EOl61AIdPvkuZII1EwVy5U47tjk1vh6k5p8+6KpyctzfoooroNAooooAKKKKACg0UUAcp8QZni8KuqkhZriCGQg4+RpFBB+o4/Gs/4d6dPBY3F21/PJavPLHb2zYCxKJGyeB1Jz+FdRr2kw65o91p05IWZMBh1VuoYe4ODXnOi6zq3hzUL3T/ALEs8y/vLq3Z9gWT+/Ex4IkAyF6g56VDfK7vYuMXJWitS18SdSuUu5LKKWZIoLHz1SIkGSVmKp05ONp49TXdeH7+DUtFtp4Ln7QAojeXaVJdeGyD0OQa891zUk13xHbXmlXCoJtKzFIw5Q+YRl16gr2B9/Sul+G9/FdeFlgjlgkNpK8JMXBIBOGYdi3X8c0oyu2hyXupnZUjfdNA5FKeRWhmea/EXxZqPhy8gji1G1gt5VGIY8faSc9Ru+UL7muIvLy3kvI9UnluprqaPBkdUAYY/i2jDEeteueNNK06/wDD1y2oWKXSRgPsMwhJwc/fOAB9a8QmnXXLGT+zXbT2hkCqLi+Mquo6heMEe4rz8dTlKKtKyMa0Xa6diaXViWaGRVntZRho2GRiui8C7R4VhROESeZVX0Ac4Fce0MkW0SAEcfMGzn8a63wIc6BKP7t5MP8Ax6vOwtkmvQ4It2aOoFKvWm05etdQ0adn2rTHC1mWh6Vqfw10wOiBTuayputatzWVN96s5+ZEzmPFJFx/Zml/8/d2pcf7Efzn8MgCtHP+NZVwftXjcD+GwsvyaQ//ABIrV64FfTZPS5KHN3OLEvWxnWAzqepzf9NEiB9lX/69X4rspPJbxyMHCAvtPY9Kp6Wv+jSS/wDPWaST824/SkslzqWoynPMiJ+Sj/GvSS0SZi3rcXWhu0S9H/TI1neIwy+Go3XrFLbv+Tr/AI1qaqN2lXQ9YjWf4kH/ABTEw74i/wDQlrLEL93L0LpP3lfudUep+tJRRXw73OsKKKKAClHWkoHWgC9bda1E+7WVbdRWqnStqZtArXHSsqXqa1rgcVky9amoTPcjoHWij0rMzOX8J86x4oJxu/tIg/TaMV1Fct4SO7VfE7nqdTYfkMCupq6nxFT+IKBRR3qCTzDUiD4q1zAwPtC/nsWk05d/ifRV/wCnkt+SGm3jCTxFrUo6NeMv5KB/Sn6YceK9EOcZmcf+OGt+psen0UVT1TVbHRbF73UJ1hgTGSeST6AdzWKTeiMkrlyiszQdesfEenfbbBmMYcoysMMpHr/OtOhprRg1bRhVq2++Kq1Zt/vCiO4I3bc8D6VJJ0qK2+6M8Goda1Wy0XTZL6/mEUKD0yWPYAdyfSuuKdjqWq0M7Vbu3sLWS6upVigjGWdjjH/1652HSbjxIgvNZR7TSOsNifle4HZ5fRfRfzpbSG51O9TXNftmRUO6x05uVh7h5OzP/KtC9v3umOScHrmrhTSd2XGklqyeXUI4I1gtEVVQbV2jCqPas+SWSQ5dix9zTKK0NQopM4oBB6GhgZvhHw9Yah4y1mw1OaR13C9t7fO1ZVb7xOOWwwxivYLKxtdOgW3s7eOCFeiRqFA/KvKLvTrmee3v9KuFt9Ws23QM/wB1wfvI3+yRXeeHfFttrLGzuI2stWiA8+zm4Yf7Snoy+hFOMUtkCSWx0tFIDmlqxhRRRQAUUUUAFFFFACYBrx34kBbPxnBLp8zC5ngD3kbHCBQcIQezHn8BXsdeJ/EGP/i4k4OQHs4Tk9OCw4rkxrtQkzvyxXxUTnxKhtr22sZ4leSTfcIB8xJx1PUD26V6T8J7JE8Oz6mJctfzfNGo4j2fJj3PHJ+lc1Ho2lWkVpe6tbpaSyEQLeq37tyegb0/EV0ngCW30vWdY8OQ3MVxGhW9iMbZ2CThlP4jP/AqwwcZKV53eh1ZhVpyhyQ01PQx0oJwCa8t8S+L9T8O+J5oZ9csU0+Vh5IEKuYTjlJAGDD2PIqRPijLZo322wS7UDKyWUmC3/AX/oTXZOvThLlk7HhucVuzv76XTpnXTr57dzcKcW82D5gHX5T1rzvxzF4MSOTRdQ06bT3mw0d3b2e1CeoG9R09RXNa94th8W3emXjaEYpLQurh5xvEbDnbgAhgQCCD2qDXPEGtavokGkC4WeBbgFriRishj/uyLj5v94H9ayni6Kbi2S60L2uc3OjWQWyhvbTU/KxvFijBlB74KgfrXY+Axs07UISCDHevw3UZCkVRGnwWdgrxbZHjU4cnc49tx5I+tWvA9x51xrOepnjc/in/ANavNpVoVJy5FY4pWbbSOvpy9abSr96tiepp2fatQcpWXZ9q0x92ummdECrc96ypR81atzWPeyi3glmPSNGkP0AJ/pUTWpElfQ5TRW+1X+s6hnImvDEh/wBmMBf55rVlby4Xf+6pP6VleF4zH4asi33pVMzZPUuxb+talwC1u64+8MV9lhIclCMfI86rK82Ns4/Ks4Y/RAKZZrg3L/352P5YH9Ks4APHQcVFAu2P6sT+ZzW9tiLjb0brGcHvGazfE3Hhe8b+5GrfkVP9K1Zl3QSL6qRVDxAofw3qKk4H2Z+fwrOsvcl6FU37yOgRt0asO6g/pS1XsJPN0y0k/vwRt+airFfCvdnc9wooopCCgdaKB1oAu2taqdKyrWtROlbUzaBBcdDWTL1rWuOlZMvWpqEz3I6UdRWPrmt/2MIC0KFJM7pZXKomMdcAn9Krad4rttQuPJhSK5cDOLOcSNjv8h2sfwzUcrBUZyjzJaGX4V1S1g17W7B3Y3FxqcpRQuQABnk9s4P5V2lcToEMba6ZhE6NPqV5cnzEKNhVVF4PP8Zrtquqle460OVhSryw+tJSr94VmZHkyHde6i3XdfTkH1+c1a0wZ8VaJx/y8N/6AapWRa5mukgilmf7VNlYo2fHzn0FdNoPhbUrjWrW7vtKuY7GEMzNJIYW3EYBXHzZHPp1rd6NtnVClKcuVI7WuN+JWjtrPhtY4rmKKeGTzUSWQKJOMED3rpr7Truwjnmi1QppiIZHedDLPEAOQp6N7Z5HvUEGueHtE8KHxHFaNKXQt9ovVLTuc4A+bpk9hxWUJKLTTN6eAq82vQ8g+HOuS+GPEBsdSjlgtr0Bf3ikbXz8rc9u3417ljHFfP8Areva98SPEcSBC53EQQxjCxD1J/ma9zE0ekaRCb66UCGNEeVj95gMZ+prfEJNp9Wc+JiubQr6tqdzp1zbiO3SaF0kZhk7yVwdq9s7dxx3xWdquuXt3Y+Zo0cslqzbPPj+XzDjLDcfuqo+834D1qfUtQt9QtVktZUSC3lSb7eR8iFTkBO7semBxz1q9qHiG4g02aeKwisLJVz5l0QCc9Asac5OemRzWF3oktTooUYKKlU0MDR/GF5p6WcMt7IljA2ZJBbmQz85KIX+Zsk4BGAMd66tLSbULyPXPEMe0x/NYacTkW+f4n9ZCP8AvnpXO6X4N1hDY69JDaQ3ineBcTvKYlJ7qwPzY9DxXR312bmY4JKA8ZrugrLU0mo390Zd3b3cu5uF7Cq9FBqyQ6UwyLnAPNZ1/qSxHykbnuaxrzX4bOMebMIt33V6s30HWgDqGljH3mAqtNcxfwONwrnIrfxLqg8yx0adYj0mvW8oH6Dk4qnqMmu+Ht76vpTmBcE3NqxeMA8c55FAHZW15vOCcMOhrUltrPW44orzelzCd1vdRNslib1Vv6dDXI2s+8I6nKkZBroLaVmiVs4I79KAOjsPF11okkdl4oH7tm2Q6rGuIpPTzAP9W36Gu3jdZIw6MGVhkEHINeW6XY3fj+BluJGg8OI2xipw98QecH+GMfma7i41rQvDVrDaz3UFpFGoSOPPRR04qrpLUZuUVlaf4j0fVeLLUbeY/wB1XGfyrTzmmmnsA6isy58QaRZzGG41C3ikXqrPgiii6AuyXMUK7pJERfVmAFNivraf/UzxSf7jg/yr5pK39yJ7nVLqbU7g/MN5Jx7KDxTLXTVVzqH2O4t7gof3SOV/IDHJrz3mML7aHsrJavKm5JPsfTwkU14T8Q7+4vPiVItnCs8EEEdvK4bARsliM+oyK5HT77UpTc3v2rV4UAwYBOx3fiea1tB0aMyvfQfalkugco7ZwT1PPeoxeMhyOJeCwE6dRVZPQ7+ztZNd8K3GnqqtcRbZoA4yGdPmCkHscbT7Guk8O2enjwub3wxp1jY3NxFwrR4CuDgq5HJwcj8KpeA/D1zpNmxurl53kbeC4xgeled+J9c1bw5401rTtL1GaC0FwJhGhG0M6Bm/XJ/Gt8NJ06C5zzswnF1nKJ0s/wAKtY1PWJtW1DW7Bbyf/W+RZnaR0HG4A8dzk1Zn+GNnYWT3Gp+J7lLWJMuRHHGigfngV59/wsbxJaqXfWX2ryQ4Vv6Vab4m+L7m2Q7PtNlIMSf6DncvsSNp/Gm5UpPmkvvPOfs3rJHZ6Z8PvDOp2r3Gl+Ib+6UDkw3CHB9MY4/GuDn0i9vJZotON2ssL7Hh1J4wyn3CjP0NV4/s1hem606W4DyAkjd5YXI7bcEY9OlTpDrN+JbqytbmVpYwTO7klh/CMsckfT1rhrV6Uo2hFJ+ZzyqU3pFET2Gt2i7ZowT/ANMZMj8jWr4EfbrOrxFHRjHE7K4wVYZFQPZazBbQPHK92ScSQlQGjPr1was+HJp08ZPFcwyQvJYNw643bXU/jXPhpe89tuhjFavQ7inL1FNpV+9XYCNOz6CtNfu1mWfQVqJ0/Ct4G8CrcdK5LxhM1v4V1RkzveAxpjuz/KP511tx0Nch4pTzxpVkOTdanbR49QHDH9FoSvNeoWvJI6zwx4bitdDhS7iBkMSoFYfdAGKqzeEroQs6yIzBiRHjt259a7QKBSkV68cVUi24s1lhoSVn0PPj4f1BLQztD0/gBy35Ut9oVxp9glzI6kEgFB1XNd/tB61Be2MN/bNbzAlG9Dgit45hV5k2YvBQt7pw2maJcaopdSI4x/Gw6/SoNb8M6gumX6bVZBbSHfnjG016FbW0dpAkMQwijAqHVU36VeIOrQOP/HTUzx9STaWw4YOCSvueaaA4k8OaU46NZxf+gitGsjwswbwlpJHa1RfyGP6Vr185P4mZS3YUUUUiQoHWigdaALttwa1I/u1lW/3qtXOqWOnR5u7mOMkfKhOXb6KOT+VbU7WuzansSXPSsmXrVebxNgh59Lu4LU9Z3KfIPUrnIFYJ8RJqIOdRtdPjDHcN26YAfX5R+R9q56lemo817+gpK5neJ1ubfVpL2KO7gjESK9yqpIrHJwqK3Q/jznpT/DupXMF+JpIbq+MYIZU2SvGT6lVCqfbcTWnp80OqtdWF1LbalBFskjkwp3A54YDjcCOvHUVtwRRwxpFCiRxr0VFAA/CqUlJI6aWLlRhypGVc63ouvyJPY6mltqtpvWNbkFAf78bg/Qcg5GKdpniCz1JUTJt7lhxBN8pb/dP8Q9xXLaXoz63oup28dysRTWJ5AHXcjkNwD3x34qpcyahpDC21izD27H5Hb5o2P+y3Y/lTqe5otUehRw9DH3Up8s+nmek0q/eH1rjtN1aZAPst8skf/PC8JOPZZOo/4FkVuwa5biRI71Gs5GPymUjY/wDuuPlP44NTCSlscGKyzEYWVqi08jmvA/igaLJqOnXMyQRTXsskM2cLu3kFSex4yPxr1TTlN6m95d+ewPB/xrxDS49Nvbz7FrEcQ06eeeP7TF+6kRi527nBwyk8c+or0fwx4d0vwrIHs9R1Exr/AMsJbrMf5Y5qqqgp3kz0cNKcqVoLY6+5tPLVuMrjkGvPvG2kw6/ZyaObyONm2sDGrOYyDkfKo9PcV1uq+KbBrG5UTLuSNnPzAcAZNeeBYri3Z5Gaa7mxLcSvIxgts8qgUHDNjHHryayUY83NDZHQ5TSUGruWhD4dtrLwbPNodmIdSvTEsjTW6lWYk/dcnIQDr1/DNP1C8MUzXN5cxz3KgneP9VBnqEB7+55P6VUlvbfTLZobNDGkh5IGZJm7Zx1+g/CtvRPDTb47/VUDTfeitjysXufVv5U5TlWbtojV0cNli9tXV5vZFbw1pN9LeR39yDFYxhjb2soJO4/8tAp+5/npVqYG/wDiTaW1x+8trO0W5jiPK+YWxuI7kDpXTZz155rn7JQ/xPumwfl0uPn/AIGa6sP8Z8+68sRXdSe7Ox1u/wB1ssKHk9a5+rWoMPtGM9BVKWVYk3MfwrsNhWdUGTWXqeo+VGY4z8x6n0qvcXzM5OaxtQuvIgaUqXdiEjjHJkc9FH1NAELG71LU4tL0/DXk43M7crCnd2/oO9ej6H4U0Hwpbi7mVZ70jL3VwA0jH2z0+grnNEtx4bsSzjzNUuf3lzIf7390egHSqN94ie+vDaWyy6heZ/1MHOz/AHm6L+NO4HaX/i9rhiltCFXpvbqaxdeabXfDOoae2MzQnYf9ofMP1FM0zwzeun2nV50V+q28XCIPc/xH3q+EWMFV6DvQBxOh3q3mlWs5IDMmHHow4I/MU7xhrJsvDsVnFIUnvH8tmXqkY+838hn3qkkP9m+JdW05OIt63MK+zjn9a6DRrOKTVvtc6hy0QhQEZ2qcluPc0gOKivLmKCOGG7nWFFARVlOAO2OajeSWZtzu7t6sSTWjd2WnDxDqC6YGGnRtsVd2V8wff2ei1MkaIPlUCvMrT5ZOO5zydnYx1JRw6ko46MODXSaf488R6dD5MWoPImMASjdj6GqUkKSD5lFU2sH3HaVx9amNWxPMJd6jd31y9xPMzSOck0Uv2CX1X86KfOu4+c9Bh06w0PRJdW1JsIg+VM/NI3ZQPU1jaL4mCafd3Oo6YjW8TM5mEhUsSeEAPBPOBj0rnNQutTu/EkcWuy7lik+zrD92KF89PoRtIbuKt3b3N3MIdRjEL2vyiyRdkcJx2Hcn+8c5FCpQpLVaHvYrMW05t6vY3ZvGHh+4icHTdRgkZeGUI2D6jmrnh/xtoeUW6hNtcjgiUYV/cHpz6Z4rkDaQn/lmKUWsGMGJT7EZrPmp3ukcEc0rbSd12PU734gXtnfWlvFpYWyllVftu7chUkenQ/WvIfEtwNR8Y6tfO87R/bXIVYwVdVwo3EsOPlrrvBl3Do1rqGr6hcGPQkXYLdxuWVs4yoPr0AHWuZ1SxtbvVb9Fh+ywi582KGGTKqrKrDr1zkn0BrsdV+zvJk4pKyaVhILqHUMC00CCNMgGaRUWMepyTz+GaLlrKxkWBNVgRPMHmCDhR1+6CSM0qWUCnLr5rj+KU7j/APWplzp0Fy0ZO5PLO5fLO3n3rh9y9rux5zs9izt0yOAxSWl5KDyZJJiu49c4HFXW8USStswoiAxsjbgD0rDvdLF35Z89yVbLGZjJu9ByarQxXlvDm9uEVmbaixje/sqrgAfgKh4dVF8WpHs21ozalvZjIWhllQe7VY0C5l/4S7TmkkZ96TRfN7rn+lTaF4D8VXNnLc3E1lGznMNveuwk2+4Xhfxqjtu9E8TaZBqMX2S5jvVHlMcgqwKllbow5raGEnSmm1oCo1IO7PUO9KvWk9O1Kv3q08iEadpWkvSsy07Vpr90V0QN4Fe46GuYv4zceMvCsA5xevOfokZ/xrp7jpXJXN7Ha/ELSJHDn7PZ3E21R3YhRn8jWtKDlVUUNNRldnqtHBrin8W3ZhKCOISk8N7fStW08S250sS3Lj7QBhkHUmvSnhKsFdo0hiacnozoOKWszRtU/tO0aVkCOGIKg1z3ijX2SVbS2kITeFZkOCST0qYYec58g514RhznaDFQ3KebbyR/3lI/MVk6DqqXOmjz5AJYeHLHt2NY9z4tlXVzHEFaAAnbj7wBxnNOOGnKTilsJ4iCim+pyXhEg+FNPUf8s1aM/VWI/pW1WH4VYDTbuEDCw39wgHt5hI/nW5XiVU1NpnLKzk7BRRRUEhQPaisHUtfns7xoPJigAfYj3G8lz6qFGP1z9KTfLuNK50oleGCWWOFp3RCyxKQC5A6DNcbq+pxXLyXuqQ/Y3IESqbFyyjspkwCTn+7ipm1hobhGnvtQWaVwkSovlRKccdevI75qnf6Lr/iC5lbV9TjESxr9lFsfkjbu2OPnyOvvXNPFUnC0pOP6m0FZGQd9xO9smp3sVmy4MjrwhPbGSSPXPStUQ+Wlva20Nnd3LAbfsIMTxqBwxY8duh6+9S20OprNBp15BpktwM+RJKpRZsD1APOOcGtDStEv9O1SW5P2SG3mUCWGN2k5HK7cgYwS1Z0acqkk9o+Qm7GjpizfZA9zaxwXDHD7QvzY6E4459KvL94fWkpR1FdyMr6nLeCDm21gemqXHP8AwKulmhiuIWhmjWSJxhkYZBFc34NAjbXYh/Dqs3P1INdPVzfvMc/iucPq3g+5sna50TMsWMtas3zL/uE9foazbDW3jL28nyEcSQyrx+IPSvSqzNX8P6frSj7TEVnHCTxnDr+PcexrGdOM3fZnvYDPalJKliFzx/E417DSZ1YpFJZM3XyDujOevyHIpYIbiyt/Ij1Y3ECnK28sRAX2yDnHtmsfSri7a7a0dPMUGTbIvojYOfQ1sVzVZ1Ye5Nn1GGw2DrJV6IyV7maEwutoYyMFPJ4NNh8yz0xLUupih3FQBgcnP4n3qWmuMxsPasOdv3XsegqEFLmS1Nbwdo6zxJr12BJLKCbZCciNM4z/ALxx+FdhXMeBbhm0eazY5FrOyoPRW+YD9TXT16fofmmYTqyxU3Vd3cKwIJUh+I1wX436UmPwkNb9cpqTeV4/tn7HS3z7/PW1D4zCh8Zo6jfEXBA65rIvLxpBgnnpTbmYvKzk9TVVtixvNO4jiQbmdugArsO0aGUKXldI0HJd2wB+NZ+napBc+KvNtbW51JbJdttHbR7leUjlyx4AHQV0nhXwiniJhrOsQk2h/wCPO0k6Bf77DuT+gruwLPSoPKt4o4wOiooUD8qpIDhX8Na1rMhm1mZdPtGOTaWrZcj0aTt9BW9p0Gn6HbC20y0jiUdSB1PuepNS3N5Lcsdzceg6VXpASzXEk5y7cegqKiq15KyRfKDn2oA5XxZCLTXtM1MN8k4NnL+PKn88069vZdN0WeWIE3BGyIDrvbgfqareLszeHLtmOHhxMjejKQR/M1U1XU4kTQXucqjsLqRVXdkKvAx35alN2i2hPREltps1lbR24ikPlrgnb1Pc/iasJZXLn5YW+p4rovtEX2cXHmqISu4OTgYPI5NVLTV7W+vJba2MrmMAs/lkJ9Mmvn3Ocm5WOFybKCaPcNyzIv1NSf2LL/z1T8jWzRWTqSFcwzo9wDwUP/AqK3qKXtJBdmfq8FnrNxpGozxDOp6e0dzHnA86JgD+PJ/IU+K1fVF/s2VRLrFjEZLCd+t5bg8xOf7y9j9D61VubC8JMdrMBCJhcQqz4EEp4ZgMHIYHpxV+4geXZJBK0F1E26CdPvRPjGR/UdxXpSxMVNP7LWqOiVW8rvqVYLSxu4EmjiIVh0zggjgg+46fhWddaKxuHV2ujayMcNa7Cyrj7u1sc9fmB/Cte0iuUuLue5ljZ7mQSssakKGwAT+OM1aFcbq+zqPkd0YqfJK61KUlrHqISOa18mwgj8q1tGwdo24LvjjcegHYVhaCVF8kFxGGmSFrZiw+8Ym4/Ha1dVWPcCO0lu8J/pAuI76D5eXXbsmQfRcNitqM5VuaD6o2VWVTm5uv6GmLaAdIU/75pwhiH/LJP++RSNc26W/2hpo1gxu8xmwuD05rKuPFGmwQtKPtMsS9ZI4GKD/gRwK5Y06s/hVznUZPY1Ps0BOfJjz/ALorC06XUG1681bTdAnv4AogtLhVVUQgnftJPr39qsy/8JBr+lyf2Hot0I5cL587LESh6lAeScd6uW/iuDSo7bQbuxudKlgQJHb3AwGX1DdDXq4LDShec9zpo02veZHceItb0yTzda0C6hhbkTwt5o/HHStJb3SfFenBHaG9gH8D8lD/ADB+lTR+J7axHm/aPLGOdxGDXFeJNT0vXblZ/DMMw19T/wAuMRInXuHA4/GvRR0G5PDfeFo2vdMu5Lmxi+aawuZdxCjqY2PIIHauvsLyHULOC7g3GKZBIm4YOD615bd6P43vLaKG90S9Fs7D7QsRVnKZyRjNeiaJren6nE0Npugkt/ke1mXZJEBwMqf51zYiOiaRy147NHS2p6VqI2VArHgfBrTgillQuIWkjAPAOMmopauxnC42bLkKoLMegA5NcFcky/EK/wAgj7NYQxEEdCzMxH8q9MstNaWFZZneOT+HHBWuQm8JahY61quqTMLhLydGBjBLqiqByPzr08FCMKqlIVWEuRszyubhW/uocfUmmXsjRWM8i9VjYj64rf1DRpYYY3itXyzYG0E/L2znoaw76BxBLDIjKxXBDDBr6CnVjUXus86dNweqJbaWaGFVSV1JQBsMRniql6QqxM5wqyh2PsMn+lWqqaghktmUdwR+hFaWtr1ILQbcuV6EdvSqu0/2tnt9nI/8eq0owAPao9p+1bv9jH60W6hsQeHwEn1iPGAL5n/76RTW1VDRrNxfavIzhFJidQ6n5ztxx+VX/wCtfGY6m4Vm+7O9Xsmyvd31rYxh7mZUDcKOpY+wHJ/Cqp1qBSvmW15EjHCyPAcE/hkj8qp69ZrCzalF9tN2wWJfs+W2jnnGCQPp14rDvItXaOKO7/tdopflZ1jxt9SQnzfgfxrzKkqiacUrFqKZ00uu2jW5+ySCa4fcsUQQ5LgdCOwHGfrWFNcM0a3Gr6fqUtxFGSOkcUXc4IOOffmq1zZWF7ay6fpmiXQmt13iSTdEYmP8WWOSxx071TuBLqU1xaXMl6bZUCvHcPtaMkcYA6jvz6Vz1KzqK2yW/f8AAtRS2K81pbatbvJPcW8NuxyuMSOnXIznr9Pw9a0lkaJ4LOfTbBLh4w6RSR7F2jj7+/I/LNMttMtmijvL+1uTBgSwzwlEMYAHO0c++fSkiawvNVuZLDUGihKhceWJWlOOG+fnb9OKSrNe6tl5aIq/Q27aXSrO9gEukTQzxkSqLK6a4jBxgEg429f0rdi1azvZfLidxLtLbJEKNgd+Rz17VxOm6SVivJjFZJb27iJ57m4MYfgHIzwOvQEYq74a1Xw9YCSBtSsheSSth2l3fITwu88H8/Su2kqk1qtBTi30OxoHUUisrKGUhgehByPzpas5zmvCY23niIHtqkn8hXS1zPhn5Nd8Txf3dQDf99IDXTVVT4i57hSr94UlKPvD61JJ5hoUf7zWbnqInkgX6vKxP6KKtVLZ2ptNK1AseZ9Unb6gMQP61FXFi5c1Vn6PktPkwkfMKRuVP0paK5T1y74Jl2atqFuSB5kKSj/gJKn+Yrt68xs7/wDsbXLa7WGWYEtA8cIyzBhxgfUCuq/4S8MMromrE+hgC/qTXq03eCZ+eZ7QcMbJpb6nSVx3iQ+V4v0xgcb7OZD9AQasv4l1ibi10ER56Nd3IGP+Arz+tcprlx4ivfE2kQslnNdlJPKit0YBMjBZiecVvQt7S1zy6MXzF691KG2mjjKSTTyf6q3iG53PsPT3rb0rwhfapLFd+IPLitUIePTo/mBI6GRu/wBK1PD/AIWi8ORNd3Lia/m/107fePsPQD0rQudQaQYzsT+dd6Owu3GoCFfKhIz046CsqSYklpH/ADqjNqCpkIMms+W5eQ5ZvwpXGarXkQOAcmplbcoOMCuf88RnIFOOpuwAzxRcR0HWqdyxQHPSqMN+69wRVmS6juYSDw1IDK1G1S+s57Z+VmQp+f8A9fFclpF9HP4j0AXMRb+zrWSKdcZAdSVGfyFdjnqM5rj0CW/iPV3i/jmXd/vbQT+prHEzcKLaMq0uSDZvz6IU0tWhuJ3SLhWMfmMg7LEg4B7bj0qTw1dGWxa3aF0lgbEpKBQWPbI6kd6jmlmuNNQW1wAyNuliLlTKg6op96SPUL5bUn7Lb6ZZBRseQ7nGSQFCDqx/rXiwbqUrN3ZzRfNHc6DrzRWTpdtctcG8mvJnQrsWJ5A3fq2OAfYdK1qxnHldrkNWHUUUVIiOSRIo2kldUjXksxwB+NZEvirRoUd2uyyqCcrE5B+hxitjSfCx1Qf2p4hiIO7dbWMjfJCvUFwOCx689K6eW+gSIQx20LoBjDINv5V61LLo2996nTHD6XZwNlrN5qsayaZo888R+7I08SD+ea0V07xROOLLTLQHoZ7zefyUVpXHhzTdSkeaxVNI1I/dmtl2ox9GTow/WubbXdQ0XUn03WoNtwnRk5SVf7yk/wAuorqWCoLoaqlBdC9dLr+lJ5uoaOJ7cdZ9PkEoA9Spw1Uxdtr8WzSNOGoxLy88p2QofQsRyfYVtXPiC1stKe+dyYiuCg6uT0XHqelSeHoJ9N8Jafp86hJ0RmkQfwbmLBT9ARS+pUebmSF7KN7mXbaLMtxFPe+VdyRf6qEJtt4fcKeWPufyrTk0xLu6judQb7S0XMcTj92p9dvc1e7UV0qKjojVJLYmN1OWDea2R6HFYPiq+stW097DXrSXYvMN55efLPqGHT8a2KM00wPJvDVjoVxrE1t4g1EzpAw8qJJAkcy44Jbr9RxXsFlPZabbrHpFlb2sRHHlKBkfXvUAhs5Ttu7C1njPVXhU5/SuTutC13SNQkPhuSKbTJCWW1mm2mA/3QT2p3A7f+0rnOQ+D7Vz3ia0uLtE1fT0RdZs/nikAx5yjrG3qCKxbnxDrejRCTVtFuY4hwZYisqD8R0qC18bXWu3P2TQbB7m4xknhVX3YnpStfcHrodX4P8AGMGtahbWmoWb2dxJF56pvDrInQkEencHnivXoUSOMLGoCjoBXz3oen3/AIe8daHLrsFvbWktzJtmt5t0al1OUbPQFsH0r36a8itog8jADFFOnyt8pCioFrrScd6ox6l5kXmrDIYzyGAqNdUS5nFvA43kZ5rb2cg9ojQLJ6is/UtGtNTAMoIccB1ODUsdj1aaQyOe+cAfhVZJb20uGR4WkhB+V154qoaO8XqKVmveWhmal4VjW2L2O8yj+Bm+9XOXGk3yqPMtJh/wHNeiJewtHvZwo/2uKp3OpqJ47eHDSSH5eeK66OLrR0epy1sNSet7HM2enTy2IIsXYAHOVAL+mCTkYqzoOiSi7W5vIQqKDtV+pP0ro0t2cHz5yT22HGKkjtoI5NwLM2MfMxNTPFTaaXUcMNFNPsWAi7cYH5VyGpacYp7uRleKMHMW1Mhvx7V0d1fR2k8avwrg89qS+1GwttOlur2eOK1VfnkdsKBXDKF1do6ZxjPQ8+vtSs9Lg8++uo7eMnGXPU+g9fwrMi8TG6JOm6Lq16v/AD0S3MaH6FyKx/FV4954qh1TTLeCPSbSHy7afUJvKiMzE7pArfM3GAOKs2OnT62oa88cBZj0h0/bhfxOSa5Y4ddTOGHXUztRuL2wtpjPZeJbGFiz7liilwSepI5/PtWVYSHxFYyrpuj3bzSHyxdbvLUjjcWcnsOxzXUXGi+LdDcz2GonXbLGTGzhJl9sdGrmbDXm0/UNTkhglNvdTedJBHGRNayYw2Yzj5T1yKUsFRettTX2UUbUXhrVhmO+TTLtM/Ksl0zeWB0A4xxT59EvLl1+0XtpY28alAkSCZz6EFgAv4Csoa/bu/mzNdR7v42tZBn9MVPHrWn3Z8pb2N3PRS+1vyOKaw1OMuZIfIjRsrHw/pO0vE2pyqSRJfOZACeuF6D8q05/EdrcwmGbTLGWA9Y2hGP5Vi2ltZ3M/lyTyRv2Vl6/Q1oS6PahSftDJjqcA4/CtttCjMVba3nMuiSTaTJnmJcy27fVDyPwxWtY+KfLmjtdZgW0kkO2K5Q5t5T7N1U+xqt/Y2kzKA2q3/8A2yZYv5DNP/4RbQ7mGSCXW9YjhkGHQ3IdT+YqZU4zWpEqcZEnh/C+LPFKAjm4hf8AOOunNcLFpZ8BTTapZX76to0xRLoEZntwBw/oVHStZPHGjyIHVb8oRkMLNyCPWuWtTalc5KtNpnR1De3S2VjPdP8AdijL/lWGfG2kfwpqDH0Fm9Z2teLLG8sEtkttRUPPH5u+0YYQMC38qysKnTcppMZeK0FjZ2znMgXzJP8Afb5m/UmqNLf6taXFy83m7E9ZFK4/MVUGpWJ6XcP/AH2K8ycZuTdj9Ows6MaKjGS+8tjkgVEswaaWPbgo7L+RxUYv7MnIuof++xWNeazbWmrXeJN375mG0bhggdxVQoyknZGk68IzXNJWL2qEwAXA/wCWbrJ/3yQf5ZrtAwYbgcg8ivP31i21ZEsrdJJJ5jsRAuOx7mu305Jo9MtUuQBOkSq4BzyBjrTqQlGC5tz5DiWdKdWEoO7tqGoXq2Nm820u/wByKMdZHPCqPqa3PDekRaBbtdajtk1ScbriU8kH+4voorF0PydR8YyPMQ0GkRhwh7zP0bHsOh9TVvW9eia+e0topby/f7ttbjcwHqx6KPrXrYGgqcObqzxqMLK5d1PWVlcnIwPur6Vh3GoFuWcY+vFRf8I3rtyoa7vbWyEnVII/MeMem48Z98Vr2vgHw6ih72OW9k7tczs2fwBAFdmpsYSzC4PySKR7MDTpIiBxkmujl8I+E5ImWLQoSwBA8nMbfmCMVm2/gK5M8ok1q6t9OfGLSKUuwHp5rcj8KdgOYu9UtLN/LmuFEnaNcs5/AZNJa6la3jssMvzr95GBVh+B5r0zRNF8O6HJ5dtaQxNjl8bnb6seam1fw94Y1s5vrSGRwMLIDtdfow5o5QPP42CtySKkeYDlG5rWv/h8sERk0LW5VxyILv8AfIfYH7wrkb27l0eUW+uwfYpCMrKpLwyD/ZYd/Y0mhGtHMS2a5hkJ1fVJBnBuMfkoq/ba9pc8vlx3sQbsH+X+dMubWax1KSWZla01Bw0Mo5CuF+6fr1HrXNi4OVJ2MMRFyhoQwkhsmtG+uLJNOMd9Fc+awzFIINyofXnj1pmh6ZfSOp8+3ygDbpwWJPcHHbrzUttaalfC4a5tY7mVZHxJckkFAeAkS8Dj1IzXjQhDm5nJaHJThbW5Z8LW8UemtMixiSRvnZJQ+7HAPHA+lblc74dv5Wup7K4gjtn+8kMduY8epbHHpXRVNdP2jbKluOooorIm5qSSPKcuxb602s0a1bnGAcepNP8A7Wttudx/CvqT0i/u2YYnbjnPpTddsbDxXpa2ty/kXkJ3W9wgzhsdx6HvVW11SzuZTBLjy5BtbJ6e4rkta0nxBomtQiF43srh9sF0ZCEYn7qsMHa3b0ppNuyE2krsTSA9rrLrrqJEdOK+VEWykjtnEnuABxXUTa/p6Es9wDnnrXOSeGNe1XUYZLlrSJljaJny07OCQRxx3zg1rWvwnknYLJNfsT3CrEo/Q10fVam70MniIbLUkbxVpmcLLk0o8TWPZs/Q1a/4UrIVyup3K+iko367ahl+Et3ajMd5ek+qCNv021KoNvdfeN1kls/uIn8QAfMsICerHFVp/E3khG8vcznakaAs7n0AHWtG2+F19MwEl9qIY/xkogX8AK6nR/hpbaZukFwTcMMGZ8u5Hpk9B7CmsOov35IXtm17qOJGtarOm2DQbzcejSFYx+pqrLqfiaLLHQ5io/55zI/6cV61H4PtxzJcysfYAUkvg6InMV06/wC8oNbqnhNrsy5sTvZHkDeJ9ViQ+fpF6ikfeNuSPxxmsqTS9a1y/gv9IgTTWizvunTyvNB7bQMke5r2weD5Qf8Aj8X6+X/9etSw8N2dn80g8+T1ccD8KThhoaptjU68tLWPH9J8FXd9dwQ6zrct7ukUrCoKx5ByM9zzXtFhpSW9qtvcP9o28gyDOPYe1XVtYEYMsMYPYhRUoHOazqVYuygrI0p05J3m7sRY1RQqgBR0AFR/ZIPOE3lJ5o6PtGanorG5tZCYoIpaQkY60DMe40y6kv3uIZokVgFAKZ4/xqxDpFpC8cmzdInRyeay9Z8ZaZpVx9kiaS/1Ej5bOzHmSD3bHCj3OKxfP8W6uDdyapa6EiH5LRIhOx/66O2B+Cj8ap1JbEKnG9zq7zTDJ89tK0Mn14P4VJ/ZsQjwWcvj7+45zXFS+IvFui20s00en6+irkLbA28v5fMCPpWdB4t1zxMXQ6nZaHbg4ZLb99OfbcwAX/vnNHO7WuHIr3O4gu7hPMjurV2SM4LFc5FcF4u1yDxJdxWdmsX9mWEhkkncfJLOv3EUfxBTyffAqvrmj+JY4YG0vXb7WNOXd59m1wI5mz6SAcj24rzu3X7ZeRWsfleGzDIRJbCR3mb2KucfkO9E58yCMbHZ2r6RaObu+gGo3vT7VeAOqeyKflUfSp5JNLvSksMNpHtOVeK3QY+hA4ptj4e8Lqoa8hl1Sf8A56XsuQPoo4FR6n4f0AEy6dbTadc9A1hIBn6oTgistCi/BeXEB3JJ5qDqyHkfhUer2mn+J4kFy7QXsX+pu4htljP17j2rKsPDni2ZGkK6ejqSI5GuQjuvbcq7gD+NNF5fieWy1Cxe11KJd4XORIv95SOGH06UagMt9V1fRNWbSL+4SWXyvNt50J2TL0Pynow71ttrWmapCbfV9KspSeD5sAP644rDvLiz1i1+z6nYeYq5IkAwye4btWFqE8+npCLDXob6HcE8gRo90AfTrux74pOXcL2N250mzRz/AGJqstic5W3uMzQH2Hdazm1iS2uEttUZbSZgSkhlDRSAd1b+hq9Foc0saSNqt6pYBtpijUj2I28Gnw+HwL2C4uL+e6EG7y45kXaCwwTwPauN46itzJ1ooRWJj81THNF2kjII/MUxL3cxSKOV2HbbkVZk0K1EpmsnlsJSMM1qQoce64waQaIGXbc6lqE6/wB0y7Af++cVCx9K13uJV42Kcmqw6fIDcSrFI3Hk53Fh6bRnNTaBFdRPdkwSW2nuwa3t5T8yf3sD+FfQVo2mnWdgP9FtYoj3ZVG4/U9TVmuTEY32seRR0Mp1uZWsKCfWjJ9TSUVwbGBj+KZQmgTo+D5rLGAeepz/AErzC5lCbpAq9eAa9B8ZuwtrFMfuzK+T/tbDj+tcfoNrHe+JLCCVd0e4yMvrtGR+tenhVy07s9rBS9lh5TJbfwvrlzBHMtgirIoYB5FUge4rNvbO807UHsriKNHQAnacjkV7H1Oe9eeeMOdduDtIwkXOOoweaVHEupJq2gsLi6laqoSehF4JtPtPiUzfwWsJbP8AtNwP616R15FcX8PQvlak38fmoCfbbXQa3a3d1BALbdJGkm6eBJTE0y4+6HHSssQuetyt2OLFy567uY+q6hdaLd6imj3MU9zflfNgSMvPERxlSPbscYNdj4SiktdO2w6M1kjcl7hw08p/vPx/M1nWHi3QtIgW0jsP7LYfejmj8vPvu5DfXNXZPGdg65jvLMD1M6/417NNKEEr3NYaK1zoDFnm4lye9QzsnAibjviuTuPEtvIxzqFt/wB/l/xqOLxDCvS9tz/21X/GquM62OZ41wvFK1xM67Wc4rnI9Y877k8Z/wB1gaJNVkTjfk1QG28ix8k1XN9EpxtNYh1G5c9VA9zSfbE/5aSpu9qlgbyalGhypdT7VNJeafqFo9nqMEVzbyDDJIufxFcx9qRvunNOVy/X9KL2A2rTw9o1vA0EkSXlsT8iXUayFR6BiM4+prC8QeCLeexmj0SaSyc/OIN5MLMDkfKfun3FaUF6LePaFJHuaWTWMDCgA07gcPZX10kZjuRsvIztljOQVI9qmk1Sa2ibc8xEg2hEBUN7FuwrXv47bVWVryBZHXhZPusB6ZHNY97pFtbFbhL4QhP+Wd4++Jvrk5rzpZenLmWxyPDe9dMWytZLhkhjtpNNmfkSRRyFT9XDY/MV1en291bW/l3d59qcHhym0genvWf4X1CO/wBKIisxbRwuUATJjf8A2lJ7Vt1wV5y5nFozle9h1FFFc1jOyObl8IapalntLyC4H918xH+o/lWbcaXrSsVbS7vzOgMW1gf+BA170fB1v/z9S5+gqKXwcoT91dtu/wBpf8K+7lHByel0bReJjurnj2leEdRkxNqV/La9xDbkb/8AgTYx+Qrcfw4k0C28uq6nLArq4R5lxkHI/h9q9GtvCEYbNzcFh/dQYzW3baTZWigQ26L7kZJ/E1bq4akrQjclU8RUfvOxy/haylk1FrhkYIinlh1JrtQMUioEGFAA9qdXHXqurPmZ1UaSpRsFFFJmsjYWikzRmgBaKTNG6gBaKaWxXM6p480bTLx7FDPfX69bWyiMrj644X8SKAOozWTrXiXR/D8SPqd9Hb+YcIhBZ3PsoyT+Vc1N4+1Gb91Y+FL/AM097uaKFB9TuJ/SsazAtbm41jVmgudauCQzbtyW6do489gOp7mk2B2On+O/DGpTrBb6xb+exwIpSYmJ9gwGa6EOD34rybVNa065tJE1OxtbqEjDbxtx9G7fnWNpXjHXYLldK8OXP9sQlT5ccrAtaegeTGCn15ojqxN2PZtXu5bLSLu5gjEssUTOkZOAzAZA/GvI9N1O98Xaeuoavrl00Uo+axsj5EUbA4KNj5yR7mo/FGt+PDD9kvY1h02QbZ5tOAlk/LAKj3ANYGmeIdI00CzglS3t1JLBUYkt3LEjOfrRKyWgk2dvapb6bC0GmW0dpEx+byxgt7k9TSs7N1Zj9TWHaeJ9NvZjFbTLI4GSoPzY9cGtGK9jlXcgJ9qgZO0qwjc7hR6k4qtLHb3eWV13/wB5etIbvT7n9xdKw56ioLu3bRkF/Awkss/NMOfL543r6Z7jp3oAgY6jbSFoL5ZFHYHDClvrmPWbJ7bWIIrhTGyrMyDzIzjqG68dafrwsF8PXGtxRiGS3AaaFT8snPUeh/Q1zY1a23FLN7i/bsLaIuAD6k4H60m7asG7DngvdFt7CS7uftlldhUS4xteKUjhW9Qemabc39rbOyXV1FGy/wALv835daL+HVdasRYf2bJBbvMkjvcTIMBTk4UdK3LfTLGzP+j2cERHcIM/nXJXxlOntqZTrKOxgwa7bxndHPMF/vCCXH54qW/mv9dW1GnJLHLbSeYl/OpRU9QqnlgfyrpMn1pO/Ncksxlb3UZPEPoZEWjPczG41eWO6fjZCilYU99ueT7mtOK3ggH7mGKP/cQCpKK4qladR3k2YuTe7CiiisiQooooAKKKKACiiuW1HxnawvJFaGNthKmVzwT7Acke9XTpyn8KNKdKVR8sS/4rh83QJXxzA6yj2wcH9Ca4zwqwTxbajPVJFH1xTr3xpPd2U9pI0Miyrt4TYV+nXNYdrqQstTtbyFtzQSBseo9PyzXp0aMo03FnqUqUoUJwkz2cc1yfjK0VmtbgD74aB/8A0Jf1yKs+IfE39l7La0heS6kQPyhPlqemR3PtXKXmp67qFq0TRX0iEqwD2/GQcg8LxXNh6E0+d6I5MLTlGSqXtbzNDwHP5er31qx5liWRfqpwf5131eXaTDqkOvWl5Fp9yuJMNuiIG1uDnNeonrU42KU1LuLHKPtnKL3EZVddrqrL6MM1WOl6ezbjYWpb1MS/4VaormU5LZnInYp/2Vpw/wCYfa/9+hQdI0w/8w+1/wC/S/4Vcop+0n3f3ju+5lS+G9Gm+9p0Cn1RdpH4jFVX8MeXzZaneQHsshEq/qM/rW/RVQxFWOzY1Ukupzh0fXEGE1GylH/TS3I/kagbQtcYk+dpo9wkn+NdVRmt1j6y6/gX7aRy8eia+vP23T156CJz/WrC6PreOdYt0/3LXP8AM10FFJ46s+v4C9tPuYP9jazj/kP59jaLj+dRPYa+hID6bOOzEOh/IGujooWOrLr+AKtM5u18LzMrS3+rXZmkO5o7d9iJ7DPNXrfw1pNtJ5n2UTSdfMuGMjfrWtRWc8VVnvIl1JPdiABQAAAB0A4ApaKKwIHUUUUAe00GjI9aazBRkkAe9fWnpi0tU5dQs4QWkuolA/2xXIa58RbW1uvsGkW76lqB/wCWUPO33Y9FHuapQkyHOKO6J4ozXlVwfEOuJt8Q6nHaWDHLWNhne49Gk4OPUAc1V/4RnwuxP+i3Kj/r5k/+KqG0ikz1xpUU4LqD6E1GbuBfvTRj/gQryJ/C3hcLgadPI395rqT/AOKqtN4d0C1Xfby6lpzn+KC6Yg/UHNNOF9RO/Q9l+22v/PeP/voUybUrO3jaWW6hSNRksXAAFeOQaLY3nyTeJ9VkXp5e9Y/zKgGrF34H0B0jd7++Oxg2JrgzRsR/eQnkVTdPo2SudnS6h8Rft9w2m+FoEvb0nH2hz+4gHdmI6/Qcmsq+8R+J9DheWTxJo11sXMi3NuYwn0ZSf1Fc5rY8T2Fns0OPTruzX+GzBjZR/wBc/wDA1ytsslzMYpNftobiXhraeyK8nthzzWM6sY+89ht8q1O8h+InivVbAta6SYpWBCzs6rDg9HGfmI74xVez1qDw7oa2FtNE84Be4mLqrTOeWZj1rmP+EHillja5uoyikFkgthHuA7ZB6Vuf2Do4GP7Ks+P+mINcdbMqd1bUx9rCOxmx654g1shtKgDQsxUTFtsQx1Oc5P4CrkWhknzNT1++aTPzpbII0HsDgnFJ/wAItoe4kadEp65TI/kaD4bsQCsUt7Cv92O6cD+dQsxpdivrESR7DwvbgyLpsl9MOR9qleUE/Rjj9KtQa3PZ2v8Ao9nBaxE/diQICfwrNHhXTCf3v2qb/rrcuf60/wD4RbRP4tPRz6uzMf1NDzGl5h7eJYOuX0s28SkHtg1ZXX7hcCSFGJOSVwM1m/8ACKaF202H8z/jS/8ACKaF/wBA2H8z/jS/tGmL28TbuV07xTbGG5ia2uofnhuowFeIjvn09q4jSr3V3tftM1s1zbiVoxPbY3EKcbjH/hW2fCeh9rBV9drsM/XmtaGGK3hSGCNY4kGFRRwB7VFTMo29xCliNPdMBrxps/ZtO1OdugLRLGufqxq1aa1f2VtNbXmh30yToY/KV0dDnjk54+uK2KKy/tKd9kT9Ykctp3hi6ktHh1a8ujb7wYbVbpmVEHRW7HtXUgADAAA9BRRXHVrzqu8mZSm5bh+AooorIgKKKKACiiigAooooAKKKKACiiigBGVXUqwyrDBHqKyk8L6EhyNLtz/vLu/nWtRTjOUdmUpNbMqxaZYQf6mxto/92JR/Snmxsywb7Jb7hyD5S5H6VPRT55dWxcz7hxnOBn1pcn1pKKm7D1DJ9aKKKBBRRRQAUUUUAFFFFABRRRQAUUUUAFFFFABRRRQAUUUUAOooooA3rq78QavOZLvWv7Etx9y309VeQ+7uwI/ACqNxpEl4uJ/G+uP7MIgP/Qa8un+JHmtlUufmONvyj+tX9P1vVNXh8yxWNUHH+kTtn8gK+p53HU9FtW1On1bQtdjsng07XYbuFmG7zlEU+3uoccc+uKy9M1efw3NHZSWq6YJUaRfMKbZcHn5weTz3qGO3165mEcs9pEp+9JGWdgPYMMZq7H4dsXnWe88y+nX7r3Tbto9AowAPwrDEY+MfibZlzQhsiW78URTcLeWoz1bzl/xqtH4ljjbm/t2HvKv+NXv7J07/AJ8LX/v0v+FH9kab/wBA+1/79L/hXJ/aMP5SfrCKp18FTImp2hA6r5y5/nV2z8Y2CKI7sWcyd8zJTP7J03/oH2v/AH6X/Cj+ydN/6B9r/wB+hR/aMewvrC7GX4h1G2XWbFdCltZ4b1SjRNOD5MgPH3cnBH8qRrfxC0ewwWPH/Td/8K2YrCzt33w2kEbjoyRgH88VYrGeYyk/3ZMsQ+hz0EHiSCQNCNPiP94yO36cVbntNX1e5s31m4snhtJPNRII2y7YwMlj0rWozWMsdWaauS60mFFFFcdjIKKKKYwooooAKKKKACiiigQUUUUAFFFFABRRRQAUUUUAFFFFABRRRQAUUUUAFFFFABRRRQAUUUUAFFFFABRRRQAUUUUAFFFFABRRRQAUUUUAFFFFABRRRQAUUUUAFFFFADqKKKAP/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3799" name="AutoShape 7" descr="data:image/jpeg;base64,/9j/4AAQSkZJRgABAQAAAQABAAD/2wBDAAgGBgcGBQgHBwcJCQgKDBQNDAsLDBkSEw8UHRofHh0aHBwgJC4nICIsIxwcKDcpLDAxNDQ0Hyc5PTgyPC4zNDL/2wBDAQkJCQwLDBgNDRgyIRwhMjIyMjIyMjIyMjIyMjIyMjIyMjIyMjIyMjIyMjIyMjIyMjIyMjIyMjIyMjIyMjIyMjL/wAARCAFO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0yiiivaPmwooooAKKKKACiiigAooooAKKKKACiiigAooooAKKKKACiiigAooooGT2iI8uH6Gt62tUhAZRzWVbWqybdp5PvW5EpRQhHQda4MRPWyZ6WEpq12hGjLsN3QUya1SUdSPpVgrzmnEVzJ2O5wT3K0URiiMYwQOlCAqx3Hr2qzijaM5wKLi5CnLxlNhOe+OlZdzaY5HpW/tz6VBPFuU9K0p1OVmVahzo5d0KNzTat3qbJMVUr0ou6uePNcsrBRRRVEBRRRQAUUUUDCiiigQUUUUAFFFFAxdxxjNSJNtjIwc/WoqKlxTGnYGJJyTzU0WCuM4NQ9amSHJGelKVrDjdstqhIUFmI9KtxwgLvI68GltljhjUE9emadkMsib1X05rjlJs9CEEtWPhmGAjnIJ+X3pty7BSCMjOQarLdxCRd3LKMfjUM1+SSpQdeKUabchyrJR3K11Jufpiq9SORI+d2aYVwa7YaKx50m27iUUoFKVxVXENopQM04Rt2Wi6FZjKKk8pj/CaayFfpRdD5WNoo60UEi0UUUAJRRRTAKKKKACiiigAooooAKKKKACiilVS7BR1NK9hrXYSitFNOCqPOYKWPFA0zzHyjYj9TWXtoGyoTexnUVPJasjsAcqO9EMG+XaTjA9avnVrmfJK9iCipZE2yFfSoiKadxNNBRRRTJCkJx1wPrQzBBlmVQemTisnxUFbwjq4fp9jkIwe+OMfjik5WKSub9rctDIpxleuBVzTfFem6lq9zpME+b62XdJFtPA4zg9DjIzjpmvF/BXja+0hv7Evw8ybWWzUrlxL/DHn0J49sVrwLL4f+JGk2cLK808bWt3Kxxvlf947A+xAH6VxVeWTs9z06EZ00+qPbVbIB7mn1Wt45Ag8xs4FWa5Wkjti21cKKKTPvSKFprgFTQc4oPuaBMwdSiw5IrM5zWtrOoaZp4X+0L+2tt4+USyBSfpmseO6tbyPzbO5huI/70Thv5V6FComrHj4mk1K5iR+KLY+J5tDmheGVSFilJBWQld2PY46Z64NbvavNPFUZWS+1m1cpcx3pMTqecQoqsfpuOPwNejW063VrDcpnZLGsi5GDggHkVpTmpXIq0uRLzJaUKxGQCafDEZZAo7nvW9HaRQBAqhifWipVUNBUqDqa9DnmVl6qRSCujmsY5DvcZ9hVMWsayMwHB6DFZxxCe5pLCTRkUAEnFdAdPi2iTYN+Pu1XmtSmSwQZ6Y7U1iEwlhZLcx++KKknUK/BpgBPAGa3T0ucrVnYSirdvZtIy5GAanl08x/wHHrUOrFOxqqM2rozaKuyWPlRM5cH0qlVxkpbESg46MKUMw6Gkopsm49pXYAFjgU3c2c7jSUUrIfMOUsD8vWkCsTwPrWjZxqkBndeBUsUMEiMxkC7jnjisXWSbN40G0rsyCCp5605Xx1Ga0JYbfBVcmQ9Milj09ZBtGC2Oxp+2i1qL2E72RRBD8dDViOzlkYALketWItKZT87fgK2IYVijA9KyqV0vhOijhpSfvmZHphxyBVqOxAHzgVfpCcVzSqyZ2xw8IlF7JfvY5HpVS4s+4StnAPNMdAw9aI1ZIU6EWjlZoSnbFRVuX1sNhIwMViYwSPSu+lU50eVWpezlYKKKK0MLoSilxRg07jsJRS4owaLgJRRijFFwCijBoouAUUYpcUAS2qJJMFfoauTWhjIkgU5B475rPUlWBHUVs2F7EVEZU7zwTXPW5l7yOnDqEvdloxpWSdo5G7DgVoSRiSJQMqalUoxAXt6U4oN2ea4pTuenClZa6lYRKTteMHjrVe509ZOYhtkrR2+9MX5WC9c96FNrUJUovRmRcWTIoZh16kVmyrtPeuonTepGKzhYGWYEj5VPOa6Kday1OOthrv3TISOTBYISPWqutX0ej6HdanLGWMSZRCcb26Kv4nFdaYohHtUDI6Vz/iTwzpWvC3a/NwksGfLkhk27c9eDlfzFEq7eyHHCxWsmeXHwfPrmqxf23PPJe3CJJllIUBiRtQdMLjkccYrcbwJrOh2ptLS6e80u4kRbmHlmiQMCXRe/AIIHr7V1+jancGO+0u5mE01g6Is+3a0sbLlWYevUHHBxV1ZHRgQxr5jNOIvqVdUHG/c9OjhITjzI5keHLW2vzrqwmCRTttmmjw+853SKnXOCQB+J4FczbwJqXxT0JIIV8uDdKUL5AVQfmz/E24gkjjJ7gV6Trd/NBpks5t2urTySJY4U3Sqf7wGfmHqK5jwPosMF/P4juJUmubtcQ7XDiJD6sOCxwM44GMCvawlaOIp+0g7poyqtU7JnpgIAAHAp2a4zxZ40Ogx29tY2y3OpXOTHExIVVH8TY5xngDvWZo/iHxfOjXbf2ZqEcfMtpApjlUf7J3Hn2PfvV8krXBVIt2TPRiQK8x+JPjS906UWWj3HkNbkNdXAAIUn7sfPHfJ9setdJdeJl1S3trTQJBLfXiBgxGRap3eQdiOQF7n8a8x+IlutsYtLst8kUIId25aWZuSSe5559zjtTpxu9QqSaR7pA5ktomLBiyA7h0PFcv4w8VTaDHHbWlk815dRv9nkYgRhwM/Nzk4HOB1ArprRCljAhG3bGoIHbiqGt6FY6zbbby3jmdFYRMw5QsMZB7VF7Gh5PF4Kv7vxAE1gzS3Fyoke7Ybs/e4z2AwOOg3DFaUvgSTRd99o10v9oxj90pGFcZ5VvUYz+OK6DSdRnbQLa2ZiL2ACzljP3llUAHP4fN9Dmr4BVQrMWIGCT3r5TNuJ69KTo0o2t3NaeEhLWWpxuvafbjwQ1ikgc28TGR3OGEhzlivUkljx710ekobfTLGKSMo0cEaMhOdpCgEfhT9U0y31S28qUbXUhopVA3RODlWH0Pan6Zq1lJELbVpIbPUIxiRJW2K/behPVT+Y6GuzhbMoVIThOXvXvqcuYYaUuVwWxuW0ccrqwC8elaLR7jnac9Kz9OEcR+W5hcHptYHNa45r6WpLXQzowtGzIoUMa4yT9aHUZ4HPapsjpSHHXrWV9bm/KrWICDgsPvfzqjPNy+UOcc+1amB6VVliEhYFcA/wAVXCSvqY1YPl0Ocd9zk+/ertnCky7QwB7mknstgIVgzE8UsMM0EiHywx9B1rtlNOOjPNhTlGfvI1kgEaLzjHP1pGbKsxY4zjFTbsqMgbvQ0jxCVcMmPeuK+up6dtLRMbULkSLsUDAPbvWdV3VoLbT4WuJp0hhTl5JXCqo/GudtvE2g3tyLe11ezllPAUSAFj7Z613UpQS0PLrQnze8i4NRsjqDaeLqH7Yq7zDvG4L64qprutw6FYC6kheZmbakSHBbgk9fQAmvO/H0N4vi6TUbHzYmtooUaaLIKuQx/lWzBez694Tk1fUIfKm+ytaWyOfvN/y2m+gAx+frROq0i6eG5rPod3YzJf2UF3Fnypo1kXPoRmrAiY4wDXP/AA5ll1LwPaO8zSvFI8IJHIVWIUH1OMc129vbsmN+KXtbIXsG5WK8ck0MAiePKnirEdqSVcJkAd/Wrax7ZNxHHvVjepXjGK5ZVH0R2worqypJbgBXbrjH0p9vwmAMH19allUFFBIxmmIg3l8nk4FRzNrU05UpaEqlSeByetS1GIxnIOKkx0qGbIWkIzS0Uig6Co3OBj171IRmmlRQJoy9RlJUIgJY9sVhsTuO4c11rwox3FQSKxLqGOS4Kou0g88V2UKiWljzsVRk3zXM2itL7IMn5D+VFb+1Rx+wkUMUm2n7aMVpciw3FJtp+KMUXCwzbRtp+KMUXCwzbS4p+0noKQrjqKLhyjMU5VycUuKcgw1JvQaWojwsOQp20QqTMoyRz1q/CruQHGYz+tXnsInjwqgHHBrnlWtozqhh3J8yJ02Roq559fWpQAOcmqSWbqoDMWI4FWkR1Xls1ySS6M9GDfVEmR0pCuWBpql93zAYpHlWNgG6GpsW2rEhHBqJQQ2AOKdvLcryvtT+1GqBWexEqBGyKjnUkE7Q9WjTGQNzTTJcNLHFarpt3Yah/bVhAZvkEV3bxj5pYgcgr/tLzx3BI9KtWd3b6jCJrKdLhPVDyD7jqD7GuqWMJwoxWTqHhbR9TnE9zYoZv+esbNG//fSkE/nXiZrk1HHz9o3aXc2oVJUY8u5X8wWatcXEqQQRjc7yMFAA7muO1LVPBF013dWiXTFcmS6sZJI4i+M/NsYZ9zj8a6//AIQbw6fv6XFKfWZmlz/30TXmXjHwRP4Vvhq+mWsdzpQwHjkjEzQdc5DA5TgDrxXTlWWxwMHCMm7ir1XPVoi+GOp6ZdeKHtLz5r94nId5WlWXByoQknaFGfrnqa9O0+y07Rp5GsoGGdwALZCAsWIHsSc1xXh7U9Fns7a9tbOzju4n3StFbJG4QqQSNoGQMiu2PXkivE4hzXE4aoqdK8V3N8LThNXZNaPbWckn2e1hgWZy8nloFLE9ScdTXD+KtLS/8X6NpdqjKslwryMRyET5zj/ZGOT3LV2OM1RsClt43nkuxukurZVspT/CFH7yMe+fm9wfas+HM0rV606daV3bQMTSikmjtN2EzmuZ1rx1o+lSG1ScXd90FvAQSD/tN0Qe5Nb9zBFeWUttMCY5UKMASDgj1HSuKh+EnhmPcjJeSRnpG1y20e/GM/jX2Ctf3jlbfQy49Tt1v5dTklgl1G8IRmhB8uMDgIvTcR3c/wAgBV1tfiSRYo1a7mbP7u2QuTjrjHUDuenYc8VeX4WeG1kVzFeMAArI12+1/rz+gwK6PSfD+l6HEY9MsIbYN97YOT9SeT+deDicho4iq6lSTdzaFaUVY5Jda8wbYknmfr5aWE2R7Zx/Oq91qMd4DbXmnNbywJumt7g4aPPRgy5+U+uCvY4NekEcdK5/xR4ZHiC0UwTm1v4c+TcqM4B6qfVT3FbYHJsNhZ88d/yCdWUlY8etNMttZ8c2Nlp0coiaYTTsiqjRxrySGX5eoAyPWvei7quFAJHrXN+CvBcHhWylaTy5tRnctNcKuMgnhRnoorqSoJ5Fe3OabOdRaRDHKX3B12mpQuEwp/OkdMngVIOB6VLsOKfUTJAqC4nVIid2KlKk9Dmq13bvKAAVC55pxtfUmbdtDHuLgvICvY1p2LtKd7DH1HWqM9oFuAqdetaCYUooAJHoK6Kji42icdFSU7yLrKjDcRmmzOkcJd22qoySTgAe9PBHAPWkkRZEZGUMrDBBGQRXKegeS675/j/Wb1dP/wBM0vTYgbeJX2pcTEZJz39AenWrNr8NNHu7D/TYXgkLHaCdrbeMEjPBrf17R7Lwxbf29pFuLKaB089bcYSWEsAysvToc54IIrSnk8yUsD9PpXkZxm9TL6cXBas0pYeNSTuc5p3hC+SC4srtkvDPNk3zSciPaFHyf3wqjnpkk+1Zfi5k0vTLu2WPZD5flAONuF/hUf3Rnn+8x9BzXdQykLJGXdA6kblOCp9R71xviCw/tPXbS38SvHBpqgbbsE7bk/3GPSL3/veuOKrKc1hj4cz0kugVaLp6dDc+Gelm08AaUHbc0iNNnbggOxYD689a7MxggetZ8Or6PbRRQpqFkowFjQTKMjoAOa0g6nGDXquTuZKKQ1xkAEfjUIXbkKMr6VZOMc0xlDKcUJicb6lJzIr4BBAOelMgu/8ASijrt9PerJibzeT8uOgoW0TzBIc5HrWnNG2pjyTvoywCSadTSGyMH8KdisjoFopAKWgYUUUUAIelQtAhJYryanpjEBcmmmTJJ7lCWUq5GMUUPCsjlj3NFbWRyNyuUjaBYuvzGoXgKdTzitHa8cpdRkE9Kn2F13PEB7CtPatGaoJ7GHtox7VqyWIclhgD0FU5bZoiRgnFaxqpmMqEkVgpY4Ap4ixIofhafHkOOK0I7UTx88Upz5Qp0ubYgdER0CKOeppk9qfvN+gq29sQAp6Y5IoYtEgU5ceh61ip9mdDprXmRklNrEdaltofMfFTTQF3zGhAqaCIohU5DYrZz90whS97UsmMKVTB2jmrKuCuR096rxtMSAVDD1qyBtXkf/WrjkejDuhwOaU4ph+9wetCM3O4cdqgu47A9KbJGGI4B+tOzjikYkDOaY3ZkRRlxtAx3FSgk1h6p4s0PRG26hqtrFIP+WW8NIfogyT+VZD/ABCFxxpOg6peejyQ+Qn/AH0+P5VM5xj8TIul1O1pMjOK88uPE/i65YiO20fTE9ZpGuH/ACXaKzpn1q7BF94vu1z1SygjhA/E5Ncs8dQhvIzliqUd2eqFhUUl1bxf6yeNP95wK8kk0nSJObu61S8b/pvfSHP4AgVF/Y/hdTn+wreQ/wB6UFz+pNc8s1oLbUwlmNBbM9Xk1jTIVLSajaIB1LTqP61Tk8R+HpEIk1jTWQgghrhCCPzrzhLHw7Hgp4esAR/0xWpPL0YMGGhaeCOh+zr/AIVDzil2ZH9p0vM1ZNF+Gsuoy3MepafA8h+eK3vxGjeoKqwHNTL5WmjZo2s6bqFkvCWk94FkiHosnOR7EcetYxOlHg6NYY9Ps6f4VE9tocoxJoGnn/tgo/pXNicbhMVDkrRuhwzanF3R00Op3kuduh3cmO8VxCy/gd1ZHiPxBALf7Beabd2FyjrPE8xUNgdGRlJ5zkf0OcHHk0fw5I28aJBE3rCWT/0EisrV9C0hLY3X228tRCpAaSYzKqnqoVj1Jx0PascDDLcPVUoRaZq82jUXK2bll8Wb2yQQ3Nj/AGluO2F422Sv7YwVY/TH0r1+Fy8aMyFWZQSp6ivEPg5byt4t1RptskcduHiaaMeaAzYGSOnC8gete1Xl5b6dZy3l1MkMESl5JJDgKB719M3F6x2OiF2rstZorziy8V+L9cjlvdOstLtbB3P2X7b5nmSR9nIHQGro1Hx2q7m/4R1x6Dzl/wAaxdemuo/aR7ndUVwg13xsh+bT9Ck+lzIv81p48XeJ7f8A4+/C0cyjqbO+Vj+AYChV6b6gqkX1O2ZwvWoy2HHpXHr8RdNgfGq2Gq6Yf71zZsUH/AlyK2LHxToOquv2DVrK5Y/wxzqWH4da2i09gbNwUpXPWot+eQM+9PDZ4zzSsUmOxgUhG4U7tSY4oAgNupmD4HAwKjFuY5WdWODVvFQXNxFZ28k88iRwxqXd3OAoHUk0+ZkuCDZ6sc02a8trOPfcXEUSDqZHC/zrzkjU/HU7ajNqF7pmh5K2ttbP5b3Cf89HbqAewHakfwr4WsvnksIriQf8tLljM3/jxNclbGQp6SMqlenS3Ol1Lxz4PWKS2utasZUdSjxq/mZB4IIXNcdpPjLSbO6fS2ubmaxj/wCPW+Nu+0J0COSOoHG7uKkE9pakiytYoVHTy4wv8hTHvrhuPMYD0Brwsfi6OKh7OpC6OP8Atf2crxR0w1zRTEJf7a04Rn+L7Sn+NZuq/Ejw5psCWkcsepPKcEAEwqO+58Efoa5428BlMhgi8w/xeWM/nipdxxjJwK4MC8Pgp+0pxbfmwqZ5KatynGeN/Emk60IrXT7HT7Vh87C0RTv99wUH8CBXo3wZ1W+v/Dt1BeXBnjtZxHAXfcwXaDj1wD0rEu7K2voGhuYEkRuuRyPcHsazo/DGlQovkwPDIOksUrJJ+LA5NfQQzym4KMotMzhmcL3kme8ls9BkjrS7uORivGrLUPE2jkf2frj3UY/5d9RUSA+28YYV1OjfEmCa7isdetP7LuZTtjl374JD6B+MH2NdlDG0a3ws7qWKpVfhZ3m1Sc4p9MRgVyDwaeOldR0hRRRQMKKKKACikzRQAE4qEsd2MUPOFcKe9SDaRwaexDaZQKSBjz1OaKv7BRV85n7IYYUK8fhinABFHFKi7Rin1DZqkRhRknFDLu7CpKKLjtcpvaIcttw3tVaLzYZPmDbM1q1FJGGxkmrU3szKVJbobuwN7VE53ngHJ9qkdiqgYJPakRCX3bifb0pLQHd6CrEFOd2cdjUZQ+b5mM+lThuWBH4UbVz7elK5XKnsAwMHFJI4xgDNBOCMjik+UqTng96Oo730HK+UBwB7U24uIbWFp55UjiQZZ3bAA+prA13xNbaO62NtFJe6nKMxWkP3v95z0Rfc1zE2nTahKt54pu0u3U5isIsi2i/D+M+7flXPWr06KvJkTqxpq8mbNx49jumaHw7YT6tIDgzj91bqfeRsZ/4Dmsi5TWtTBOt620EJ/wCXPTP3S/RpD8x/DFR3WrEfu7dQqKMKAMAfQVmyTyzHLuT7V4lfNZPSGh5dfMntBF+3XSNIG2wsoI37uq7nJ93OSfzqKbVLiTgMQPSqPbPYfpWDqHi3TrPdHAWvJhxthI2g+7HivO56+Iel2cLqVqz0OhaV36saYfU/rXn934t1e4JELRWiHsi72/M/0FY809xctm4uriY+ryt/LNbxwEn8crFxwUn8TPTZ9U0+2/197bR/70gqlL4s0KI4Ooo59I0Zv5CvOhHGpyEUH2UU7pxk49q3WApLdtmqwdNbu53n/CZ6KP8AltP/AOA7/wCFKvjLRGbBuJlHq0Dgfyrg6TNV9So9n95f1Sl5/eemw61pdxzFqNs2f+moGKspc27n5J4m/wB1wf615OyI3VFP1ApvkRf880HuBg1m8BTf2iHgo9GesXt5BYWzXFzJ5cY79Sx7ADua5G7up9UuVnuQUjQ5ht+ye7ep/lWPpEbStK80ssqwsFiR3LKnAJIz9a1q6sPhI0Nd2dFDDRpO+7Ox+FtzHa+I9ZnmdUijsIyzscBRvbkmtS6v5fHN2LqcPH4bt33W8LZX7a4P32H9wcYHeuM8K6DPruoXFzJK6aKwWOZAcC6ZGJC/7oJ59a7nUrtQBbw4VFGMKMAe1a4zGqnT5Y7muIxSpwsnqS3esnHlxLjHHoBWY95cP1lf6ZxUNc54i8TyaPcxW1vbpPIwBcsxAjB6Zx6814UPa152W548XVrSstzqBcTDpK//AH1Useo3cZ+WVvxrzxfGuohubK0YezsKvW3ji3Zgt7YzQD++hEij3OOa1eErx1WvzNPq9aKuvzPQodemXAkG4d8Uk9t4c1g/6dptq0h/iMYVgfZhg1i2k8N/arc2kyTwnjfGcj8fSpKiOIrUnYmOJrUnZ/ibVvpGpaSBL4Z12VYh/wAuV8TPCfYE/Mv51saV41H26LTfEFkdKv5DtiYtuguD/sSdM+xwa5OG6mgbMcjD+VTX13HrGmy2GoxCSJx1HBU9mHoR1zXp4fNbaVDvo5ktpHq6nIp1cP8ADjX7jVtIubHUJfM1DTJ/s8jkYMiYyjn6j+Vdtnivei1JXR7MWmroGOMV5x4wv18T6yvhm3djp9sRLq0inAOPuwg+pPJ9hW3408SzaZBFpulbZNavsrAp6RL/ABSt7L+pxXIpbxaLYDT7Z2kkLGS4nc5aWQ8sxPqTXFjcWqEPNnLi8SqMPM1L/WQoEFqoWNAFUKMAD0FYskrytl2JNMo9q+WnUlUldnzlSrKo7sZNNFbxNLPIscSDLO5wB9aypfFWhRHB1GNv9xWb+Qrn/Fl//acNxaxHNlahi5X/AJayDsP9lf51zi8KAOmK9CjgIumpVN2dlLBJwUp7s9Bj8YeHmkxJfSKvqLd/8Kux+J/CkpwNZ2H/AG4nX+YrzHP1oNa/UqPn/XyNlhKS6Hr9lNpGqP5enaxaTydkEgz+Rqe50y7tsl4jt9RzXi5RWIJUZHfuK7Dwv4+vdFljttUlkvNLJCkyHMkAPcHuvsamWApy+F6ilg6cl7ujOtPHFRXNtDd27QXESyRMMMrDitjWbRLe4V48bJBkY6VmV5kk6ct9jzZKVOdr6lrwr4nufDOo22i6lO0+kXD+XaXMhy9u56Rse6nsa9aHQV4hqlkmoabPaycB0JDDqpHII9wQK9I+Hur3Gt+BtKvro5uGi2SN/eKkqT+OM19LluKdenaW6PoMvxDrQtLdHUUUgpa9I7wpCQOtBqGVWbocU0hN2RNketJuHrVTayR4ySaiVpVOD0NVyGTqW6FySNZQeRTBE6AYIOKahZT3wan5IHOKNUNJPUQDIyQR+NFOx6GipKH4ooopFhRRRQAUhpaaW59qAuBXPbmkChcmnZ4qJ2wp4ppEtpakDyAS5FSI248n6VVbk5pyOyGtXFWOdSdy5syuT1rlfE3iS4guU0LRFjl1iZd7O/KWsfTzH/oO9aOv6/FoGgXepTjIgTKr/fY8Kv4kgVzOi2b6PpEl9fN5mqXx8+7l7lzyFH+yo4H0rjxVb2MLsqdWMI8wyG0tvDtqwSR572c757qU5klb1Y/yHQdqyLi6knckscHrnvSXNw9zM0jnOTwKhr5KvXlVldnzuIxEqkvIO1UNV1a20i2824JLNwka/ec+3+NXJX8uJ5MbtqlseuO1eVTXs2pTte3DlpJfyVeyj0ArTCYZVbylsh4Wh7R8z2Rd1TW77V2Ink8u37W8Zwv4n+Ks8YAwAB9KKK9ZJJWjoj1IpJWQUEgAknAAySewoJABJ6Cuo8H6Tpb30d14jZ7ccPa2s8ZVJe4YseG9lqktL9iktDlDIqgFyVB6FgRQJY2HyyIfowr3W61t5MRxoPLXgBlB4+lZszWlz/r9MsJT6vbKT/KuR46lfqczxdJaHj/XpzQQfT9K9RbRdBkcu+g2Gf8AZQr/ACqB/C/hqQ/8gkRE94pWX+tH12j5i+t0u55r2orofEei6PZ5g0p7sXoG5g02UjHq2R19BXNwsWgjYnJKgk11L3oKaOhWcVJGno3/AC9D/pov/oIrf0XRpvEl6YkLR2ETYnmHG8/3FP8AM1heG9PudY1WfTrfdGsmxppgP9WmOce5xgfnXsVtb2+jadHa2yBI412qB2FTiK/s42W4VqvIvMLh4NMso7O0RY0RdqIowFHtWOSSSSevNPmlM0hYmsvVdXh0yFcr5txJ/qoVPLe59APWvE96vO0TyJOVafuiaxqqaXajaPMuZeIYv7x9T6Ad64fUYXGmzSyuZLgyCWSQ/wARyP07fQVfxLLcPdXUgluZPvMOij+6voKh1BfM0+4QdTG38q9zC4dUY26s9bD0FSj5sxe9GfwpobKg+oFTWdrc6hepZ2UDz3MnCxp/M+g9zT5bsvVs6H4fSXC+L4rWHJtp4na4T+HAHDfXOBn3r0C/gWGY7fumovDXhmLwtp0nmyLNqFxgzyr0A7IvsP1p93N5kmOuOSa8zH1IylZdDgxsovRFajNFZ+q61aaSI1lJe4lyIYEGXkPpj61wwhKcuWKucMISm+WKNP4dXmPiX4htExsa1hZx/tDj+tejeJvENv4b0Sa/nBdhhIolPzSyHhVHuTXkXw6s7jQvH2qXuqXEaSPpgurrccCPc54B9ABXQ2083ifVv+Em1AFLKHcul2zD7q9DMR/ebt6CvrvaLD4dcz2R9MpqjSV+iEsoLizim1bVX8zW74BpWJz5K9REvoF/nzVRmLsWbqeanvLk3M5YngdBVevlsRXdafMz57EVnVldhWJ4i1Nra3Flati8uBgMP+Wad2/oPetvvXH3WiavDf3F0qw3pmfdu8zYwXsuDxgVpg4U5VLzdrbeZWFjBzvNmbdRJDpM8SDCrEQPyrFX7o+grobmy1WS3liOkXOXQrkMpHT61lpomtFVH9k3JOADwP8AGvblOLWjX3nrynF7P8SnRWmnhrXpDhdJlH+/Iij+dX7fwNrs7DzFs7ZfWSfd+iis+aK3aI5o9/xOdq3pmiXfiO8/s2xTczcSyn7sK9yx/pXa2Hw5soiH1TU5bo94bdPKQ/Vjkn9K62J7XSrBbOwt47aBeiRjr7nuT71jPFU6ezuyJV6cOt2LrEyNJFBGSUhQKD64GM1mUrOXYseSaqahqFtplqbi6kCr0VRyzn0A7mvHbdWpdLVnkScqs7rqU/EmsRaJok907YkKlIl7s56fl1r1bwBp66b4E0W3Vy3+ipIxPcuNx/U141e6RcXWg6pr+sR+XN9kkFpann7OpH3j/tn9M17v4dTZ4a0pR0FnCP8AxwV9NluHVGm116n0OAoqlB9zTooor0TuCkxS0UANZMimImCeKlpKdxNDG9KQ7i3HGKOQ3rTxzQJK4iggUUpBzRQFiAznninCfPaottAB7VdkZ3kWg2R1oyDUCZDdKeWx0HNRylqWg/dzTGZlbIAqPcc5qRWB607WFfmAuTyPyoZjs5xmnnbt4xTHGBxQOxXZc803bUpFJitL6GLicJ8RpAD4ctpWC20+rRiXPfaCVH54q14icraRhTwTisn4xae99o2iLHO0D/2pGqygcoSrYP54rLtvE7TR/wBka8q22qx8HccJPjo6Hpz6dq8bNYSlG8TmxcX7KyHfyoo6Givlz58K4nWPCNxDI8+lKJYmYsbcnDL67T3HtXbUVtRrzou8TSlWlTfunk08M9qSLm3ngP8A00jIqHz4e0sf/fVevkbhhuR6GoGs7Vjk20JPqYxXaswXWP4nYsauqPJmljdGWM72IICr8xJx7V6R9rudU8LW+kwadJGpt0iknu12LHgDJVepPHFaqRRRf6uJE/3VA/lT6JZi7WjH7wljtLRQijaqjOcADNLRRXmXu+5578wrG1rWTZf6JabWvZBnJ5ES/wB4/wBB3p+s6wLBBb24WS9kGUU9EH95vb+dc1CjGcoPMuLyY7m2qWdyfYdv0FelgcG5+/PY78JhXJ80kEUKxKRkszElnY/MxPUmue022uL37LaWsZkuJQFQenqT7CvRD4Q1Cy0t9U1t10u0XAEZHmzyE9FVRwGPua0PAvhH/hHtN+16gA1/Mo3A87F7KP5mvVxD9lC7+SPSq/u4amp4e0G18N6WI0AaZvmllI+Z27k+3pTLq5MzkA/Ln86lvr0zMUQ8dKo189WqubPFrVnJlDVdTh0q18yQb5WO2KEdZG9B7eprlFE0k0l3duHuZcbj2UdlHoBXU6nolnqzQvceaskOdjxPtIB6iq0fhTSFOZYZbg/9N52b9MiuzC4ihRhd7+h0YatRpRv1OfkniiGZJY0H+0wFEQm1EGOws7q8Zhj9zCxX/vroPzrrbfR9LtH3W+m2qN2Jj3Efi2a1kv7hF2h/lHQDgD8K2eZQXwxNv7Qgtkchovw0vZIY31y8WyjCjMMBDyH6t0H4ZruLG20fw9bNDpdokO770h5d/qx5NU3uZZPvOfwqHk9ea5auOqT0Rz1MbKWi0LVxeyTMTniqvUcVHPcQ2sLTXEqRRryzOcAVlxXWqa+SujR/ZrTODqFwnB/65r3+prClQqV3psYU6U6zJdS1lLKRbW3ia71GTiK1i5Yn1b0WtDw94d/s/wD4mGoFbjV5uZZTyI8/wJ6AVc0XQbPQ4mMIaS5k5mupOZJD7nsPYVS129ub68j8O6S5W7uFzczLyLaHoT/vHtXs4ehGjFqPzZ6tCjGmml82ZlvpreK/G97cxSudCiijt7gqcLcujFtme6gnnHpXWapdAAQRABVGMDjHtU0cNroelRWFnGEiiTaq+3qfc1jOxdyxPJrgxuJc3yrY5MZXcvdWw2iiua8W65caba+Rp7KLsr5rsQD5aDv9T2/GuKjSlWmoR3OKlSlVkoROlorOGmeKo40eK90y8VgDiWNojyPbim48VQgmTRrOcf8ATC8wf/Hq6pZfW6WfzOiWCq9LfeaeKKyTqGtRf67wxfe5ilR/5GmnX3jOJtD1iM/9e27+RrN4KuvskPCVl0NnJHc0u9/7x/OsT/hIoycDStWJ9PsZqxFeaveELZeGdSfPRptsS/iSaFgsQ9OUFhKz2Rpl2P8AEfzqOSRIozJM6xoOrOcAVJb+GPFt/wA3E+naXEeyZuJP/ia0oPh7pMDrNqMtzq1wOd12/wAgPsgwPzzXVTyuo9Zuy8jphl03rN2OWXVp9SYw6DZPfMODcH5IEPqWPX8K1NL8MC3u11DVLgX2oD7rFcRw+yL2+p5rq3jSGMRxqqIvRVGAPwFVH61206MKOkF8+p106MKWkEYfi/P/AAh+r4HJtXr1DQCp8O6YVPy/ZIsf98CvNvEQ3eGtTHU/ZZO3+ya9B8IsG8H6IQcg2MPP/ABXoYX4WduG+Fo2qKKK6jpCiiigBOhpNwPehuVqv8w9qaVyZSsWMDNKTg1CrnPNSBgRwaLAncdRSZ9xRQMYQB0GaAtSYpcUXCwwqPSoytT4prDihMTRBjmjFP20baomw0Ej6UppdtG2gBv4UmPan7aMUXCxwfxR40XSSPvf2tb4H4ms7UdLsdVgMF9axzx5yN45H0PUfhWn8V1x4WtJR1i1O2b/AMfA/rVc9TXBitJJnPX0aOVfwtqNjzo+syCMdLe9Hmpj0DdRVd7rW7AEajockqj/AJbWDiQfkcGuyFOXrXBOjTqfFE5JUqc/iRw48U6SG2zzyWr/ANy5iZD+oq5BrGmXJ2wahau3oJRmu8t4klAEiK4/21DfzouvDGg38eLrRdPl9zbqD+YFZ/2bSls2vxM/7Ppy2bX4nHq6MMh1P0Ip209cE/StO4+HvhUEldIiT2R3X+tZUvgPQ0Y+QLy3/wCuV24rGWWJfb/Ayll0V9r8B21v7p/Kja390/lVb/hCLDGPt+rY9Ptrf4UDwPpv8V3qhHob1qj+zv734EfUP734FggjqMfWsbWtei0+IwwPHJeOMKuchP8Aab/DvVm/8LeG9NtvtF5FdTDIVI2uHdpGPRVXPJPpXTeCfh3p+mX6avqVjDHqEqhobJRlbZQeCc9X9+x6V1YbK4uXNJ3XodOHy6N+Zv8AA5XQfAt9f2zapq9y2n2LkM8so/fzn1AP3Qeg7+1esaRomieGtMaW1tY7aNU3yzy/fI7l2PNU5LuPU/EsCyAvbW0xjgjHIklA+dz7JnA96h+JKrP4OlsdxQ3s8NtleuGcZ/QGvb9nGnHRHrRSitFscnJqj+K9cXVbgFNPtmP9nwNxkdDKw9SOnoPrVq+vmlHlKflHUjvWMPCl9b/LaeI7tY14VJ4VkwOwzxTP7C8RqSE1yxceslkQf0avAxNCtWm5cysePXp1asm7ouUVSOkeKF6alpT/AO9buP6002PiyLnZpFwP9l3jP6g1yPL6vRr7zkeCqd195forP2+KARnRrE/S9/8AsacLXxVL9200uD/fnZ/5Cl/Z9by+8PqVUvUuD1wcetRQeGPEd4f9J12ztVPUWtqWb8CxrTh+HWmOA2pX2o6ie4ln2J/3yuK2hlk5bySNYZfJ7uxgXmuaZYEi4voVf+4p3MfwFQR3msathdI0xooj/wAvd+PLX8F6mu4g0DSNJTFhptrbnpuWMbj9WPNI33ic810RwNGm9Vc3jg6UN9TmLPwhAZVudZuH1S5HKiUYiT/dTp+ddGAFUKoAA4AHAApaB1FdOyt0N76WMvXdYXR7EOkfnXczeVawDrJIen4dzUnh/Sl0O1la4lE+p3TeZdzj+JvQf7I6CuSs7DV9b8U6pqkWrx28thcvaW6PbCRUQc5HIweetap0rxWmdus6dKT1Mlqw/kamvTnJcsGgqxlblial5cGeU4PFVqzzpviwcfaNHOe+1xQbTxZF1g0m4Hosrof1FeXLAVvL7zzJYSo3fT7yXUtQi0uwkupgSFO1EB5dj0UfWuC1AStpl/c3J3XM6FnI6D0Uew6fnWje3N/f6vImo28dubFtiwI+8ByMls9+DxVPVAW06RB95yqD8WAr08JhfYrXdnoYbD+yWu565brstoV9I1H6CpKCNvHpxRWj1Zo9wpckdz+dJRSEOVjnqfzrRtD0zz9azV61oWh5FVDcuL11NmP7tQzjipYugpk/Sup/CbvYyLjvVJ6vXHWqT9a5ZGEtyhq6CTRb5CcBreQZ/wCAmuv+H7tL8PvDzv1Onw5/74FcrfLu0+5HrC4/8dNdJ8NmLfDnQCe1mg/AcV1YXZm+G2Z1dFFFdZ1BRRRQAYpjKCKfTWoE0RMOeKQEinleaTbVIzsJk0U/bRTuOxJRRRUGgUhpaMUANwKMCnYoxQKw3AoxTsUYFAxuBRinYoxRcDivinCJPh3qcmPmh8uZT6FXU1lI2+NW/vKD+ddH8QYPtHgDXY84/wBEc9PQZrk9Lk87SLKTP37aNv8Ax0VyYrocuJ2RbFOXrSClXrXGcqNOz7Vpj7lZln2rTH3RXRDY6IFS571lTda1bjoayputTMiRAetRXE8VrbyXE8ixxRKXdz0UCpTWaLH/AISTxVZ6I3NlboL2+HZwDiND7E8/hUU4c8kiIQ55WNXwjoj3so8VaxEUOwnT7eUf8e8XXew/vsOfYcV0+hrNdWs2pzHE1580YI/1cf8AAP6n3NaVxbR3Nm9tJkROu0hTjjuKlhMflKIduxRtG3oMdq9OKUY2R6CilojnNDsAmu3TgZjsolto2x952+eRvzIH4VR+IrlYNBj42yarHn8Ecj9RXWxzwLcvbKVEuN5UDse9cb8SZQo8N56HVk/9FvRUvyu4nblZToooryTzgooooAKVetJSjrQBfte1aS/drNteorSX7tbw2NobFO5HBrMfrWrc9DWU/Ws6i1InuMoHUUUVBmct4UONa8URHqupFv8Avpc11Nct4YG7xH4rkHQ36qPwTmupq6mstS5/EFB6UUGoJPNNaAHi7WAO7xnH/ABWfMAZrFTyrXkIP03itDWj/wAVfq/s8Q/8cFUXG6901fW+hH/j1dHVG56033j9TSUHqaK5zFhRRRQIUVetOoqiO1XbU8iqjuVHc24vuimzdDSw/dFJN0rq6HR0Mm461QfrWhc1nv1rlluc8iG4XdbSr/eRhn8DW18MJc/DfRi+AFgK/gGIrHbGxs9MGuC0HWtWtvB6WckyzWBVvKtE+R3w7YQt2U9T9O1a0q0aUW5G1CSinc900nX9M1uS6XTrtLn7LII5WToGxng9/qK068++Ft8LzS7zy7SOONJgHnWQEyy4+bAXhVXgDr0rvw2a74u6uda2HUUUUxhSGlooAbRinYooFYbgUU7FFAwooooAKKY7rGjO7BVUZJJwAKbb3MF3Ak8EqSxOMq6NkEexoAlopMj1oBB6GgBaKKKACkoJrk/FXj3SfDMDs8yXNxG6pJbQyr5i7u+D+FJuwGv4ljEvhjVEYZDWkoI/4Ca838Ltv8KaQxOT9kj5+gxXUxeOdJ1S3msrxZdPnmjZEjugAsmR/C4+U1x/gtt3g/Tec7Y2T8mIrlxElKCcWc2I1jdG8KVetNpy9a4zlRp2fatMfdrMs+1ai/drpgbwKdx3rLm+9Wpcd6ypfvVnMzluQfxfjWX4R1BYdE1XUEk3XupXshWQdVhQ7F/QHH1qTXrw2Gg390Dho4G2/wC8eB+pFU9JtBY6RZ2gBzFCqn645/XNellOGVWblLZGU6jpxvHdnT6l4q32lvZQCSOWQbSxPJwOcf41ueEzu0kjPSRhXmqkzeJyP4La249ix/wFegeEZgtndqzcI27Gfb/61etiqMYUWorqGHqylVTkyC51ZLLX7+Qli3lhEwO4rlvFmrG907w95zh5otYj3E9wVfB/WjXrzNvqN2DyVdgf5Vh60MaNpbk4Md5atn8cf1pYjDQ9g31sKFeTqW6NnXHrRSnqaSvkygooooAKUdaSlHWgC9bdRWmn3ay7btWon3a2pm0Crc1lSferWuKypfvGpqEz3I6B1ooHWszM5fwmc6t4nbpnU24/4CK6iuW8JHbrHiiM9RqRb8xmupq6nxFz+IKKKKgg8w1Vt/i3Wj6TIv5IKhhBbWtHQfxX8f6ZNS6l/wAjXrn/AF8r/wCgLTLXJ8QaIBj/AI/l6/Q10dUbdT1OiiiucxCiiigBR1q5ankVSHWrdseRTW5SNyA5UUso+Wkt/uiny/drr6HR0Me561nyda0brrWdKwRS7kKqgliTgAVzS3MJCDqK8q0SWAgRzF2USSKAOP4zzXbwXeqeI7rboTpa6dEfn1GWLeJG9I1PUe9Mt/hvb2YzNrl05yzEpEiHJOTzg9zRUws6lOy0LVCTiVPD12fDN7dz6fp8soePyrULcny0Lcl5VY5PPcZ4FaWg/EKXQ7/WF11L+7UATrOo3DAGCAvAReCRzSt4S0RQBNdajMR/fu2H6LioLnwrYPAUs9RuIc/8s7g+fGxznkNz+RrWnHEQSu0zoSqROxm+JeliyW6tLS8uYiobfsEac9ssRk/QGul0bULjU9Niu7mxksnlGRBKwLKO2cd8dq+dLi6vra/aR/MkazujE89q+CCOMpkcdepHHNe++G/EOl61AIdPvkuZII1EwVy5U47tjk1vh6k5p8+6KpyctzfoooroNAooooAKKKKACg0UUAcp8QZni8KuqkhZriCGQg4+RpFBB+o4/Gs/4d6dPBY3F21/PJavPLHb2zYCxKJGyeB1Jz+FdRr2kw65o91p05IWZMBh1VuoYe4ODXnOi6zq3hzUL3T/ALEs8y/vLq3Z9gWT+/Ex4IkAyF6g56VDfK7vYuMXJWitS18SdSuUu5LKKWZIoLHz1SIkGSVmKp05ONp49TXdeH7+DUtFtp4Ln7QAojeXaVJdeGyD0OQa891zUk13xHbXmlXCoJtKzFIw5Q+YRl16gr2B9/Sul+G9/FdeFlgjlgkNpK8JMXBIBOGYdi3X8c0oyu2hyXupnZUjfdNA5FKeRWhmea/EXxZqPhy8gji1G1gt5VGIY8faSc9Ru+UL7muIvLy3kvI9UnluprqaPBkdUAYY/i2jDEeteueNNK06/wDD1y2oWKXSRgPsMwhJwc/fOAB9a8QmnXXLGT+zXbT2hkCqLi+Mquo6heMEe4rz8dTlKKtKyMa0Xa6diaXViWaGRVntZRho2GRiui8C7R4VhROESeZVX0Ac4Fce0MkW0SAEcfMGzn8a63wIc6BKP7t5MP8Ax6vOwtkmvQ4It2aOoFKvWm05etdQ0adn2rTHC1mWh6Vqfw10wOiBTuayputatzWVN96s5+ZEzmPFJFx/Zml/8/d2pcf7Efzn8MgCtHP+NZVwftXjcD+GwsvyaQ//ABIrV64FfTZPS5KHN3OLEvWxnWAzqepzf9NEiB9lX/69X4rspPJbxyMHCAvtPY9Kp6Wv+jSS/wDPWaST824/SkslzqWoynPMiJ+Sj/GvSS0SZi3rcXWhu0S9H/TI1neIwy+Go3XrFLbv+Tr/AI1qaqN2lXQ9YjWf4kH/ABTEw74i/wDQlrLEL93L0LpP3lfudUep+tJRRXw73OsKKKKAClHWkoHWgC9bda1E+7WVbdRWqnStqZtArXHSsqXqa1rgcVky9amoTPcjoHWij0rMzOX8J86x4oJxu/tIg/TaMV1Fct4SO7VfE7nqdTYfkMCupq6nxFT+IKBRR3qCTzDUiD4q1zAwPtC/nsWk05d/ifRV/wCnkt+SGm3jCTxFrUo6NeMv5KB/Sn6YceK9EOcZmcf+OGt+psen0UVT1TVbHRbF73UJ1hgTGSeST6AdzWKTeiMkrlyiszQdesfEenfbbBmMYcoysMMpHr/OtOhprRg1bRhVq2++Kq1Zt/vCiO4I3bc8D6VJJ0qK2+6M8Goda1Wy0XTZL6/mEUKD0yWPYAdyfSuuKdjqWq0M7Vbu3sLWS6upVigjGWdjjH/1652HSbjxIgvNZR7TSOsNifle4HZ5fRfRfzpbSG51O9TXNftmRUO6x05uVh7h5OzP/KtC9v3umOScHrmrhTSd2XGklqyeXUI4I1gtEVVQbV2jCqPas+SWSQ5dix9zTKK0NQopM4oBB6GhgZvhHw9Yah4y1mw1OaR13C9t7fO1ZVb7xOOWwwxivYLKxtdOgW3s7eOCFeiRqFA/KvKLvTrmee3v9KuFt9Ws23QM/wB1wfvI3+yRXeeHfFttrLGzuI2stWiA8+zm4Yf7Snoy+hFOMUtkCSWx0tFIDmlqxhRRRQAUUUUAFFFFACYBrx34kBbPxnBLp8zC5ngD3kbHCBQcIQezHn8BXsdeJ/EGP/i4k4OQHs4Tk9OCw4rkxrtQkzvyxXxUTnxKhtr22sZ4leSTfcIB8xJx1PUD26V6T8J7JE8Oz6mJctfzfNGo4j2fJj3PHJ+lc1Ho2lWkVpe6tbpaSyEQLeq37tyegb0/EV0ngCW30vWdY8OQ3MVxGhW9iMbZ2CThlP4jP/AqwwcZKV53eh1ZhVpyhyQ01PQx0oJwCa8t8S+L9T8O+J5oZ9csU0+Vh5IEKuYTjlJAGDD2PIqRPijLZo322wS7UDKyWUmC3/AX/oTXZOvThLlk7HhucVuzv76XTpnXTr57dzcKcW82D5gHX5T1rzvxzF4MSOTRdQ06bT3mw0d3b2e1CeoG9R09RXNa94th8W3emXjaEYpLQurh5xvEbDnbgAhgQCCD2qDXPEGtavokGkC4WeBbgFriRishj/uyLj5v94H9ayni6Kbi2S60L2uc3OjWQWyhvbTU/KxvFijBlB74KgfrXY+Axs07UISCDHevw3UZCkVRGnwWdgrxbZHjU4cnc49tx5I+tWvA9x51xrOepnjc/in/ANavNpVoVJy5FY4pWbbSOvpy9abSr96tiepp2fatQcpWXZ9q0x92ummdECrc96ypR81atzWPeyi3glmPSNGkP0AJ/pUTWpElfQ5TRW+1X+s6hnImvDEh/wBmMBf55rVlby4Xf+6pP6VleF4zH4asi33pVMzZPUuxb+talwC1u64+8MV9lhIclCMfI86rK82Ns4/Ks4Y/RAKZZrg3L/352P5YH9Ks4APHQcVFAu2P6sT+ZzW9tiLjb0brGcHvGazfE3Hhe8b+5GrfkVP9K1Zl3QSL6qRVDxAofw3qKk4H2Z+fwrOsvcl6FU37yOgRt0asO6g/pS1XsJPN0y0k/vwRt+airFfCvdnc9wooopCCgdaKB1oAu2taqdKyrWtROlbUzaBBcdDWTL1rWuOlZMvWpqEz3I6UdRWPrmt/2MIC0KFJM7pZXKomMdcAn9Krad4rttQuPJhSK5cDOLOcSNjv8h2sfwzUcrBUZyjzJaGX4V1S1g17W7B3Y3FxqcpRQuQABnk9s4P5V2lcToEMba6ZhE6NPqV5cnzEKNhVVF4PP8Zrtquqle460OVhSryw+tJSr94VmZHkyHde6i3XdfTkH1+c1a0wZ8VaJx/y8N/6AapWRa5mukgilmf7VNlYo2fHzn0FdNoPhbUrjWrW7vtKuY7GEMzNJIYW3EYBXHzZHPp1rd6NtnVClKcuVI7WuN+JWjtrPhtY4rmKKeGTzUSWQKJOMED3rpr7Truwjnmi1QppiIZHedDLPEAOQp6N7Z5HvUEGueHtE8KHxHFaNKXQt9ovVLTuc4A+bpk9hxWUJKLTTN6eAq82vQ8g+HOuS+GPEBsdSjlgtr0Bf3ikbXz8rc9u3417ljHFfP8Areva98SPEcSBC53EQQxjCxD1J/ma9zE0ekaRCb66UCGNEeVj95gMZ+prfEJNp9Wc+JiubQr6tqdzp1zbiO3SaF0kZhk7yVwdq9s7dxx3xWdquuXt3Y+Zo0cslqzbPPj+XzDjLDcfuqo+834D1qfUtQt9QtVktZUSC3lSb7eR8iFTkBO7semBxz1q9qHiG4g02aeKwisLJVz5l0QCc9Asac5OemRzWF3oktTooUYKKlU0MDR/GF5p6WcMt7IljA2ZJBbmQz85KIX+Zsk4BGAMd66tLSbULyPXPEMe0x/NYacTkW+f4n9ZCP8AvnpXO6X4N1hDY69JDaQ3ineBcTvKYlJ7qwPzY9DxXR312bmY4JKA8ZrugrLU0mo390Zd3b3cu5uF7Cq9FBqyQ6UwyLnAPNZ1/qSxHykbnuaxrzX4bOMebMIt33V6s30HWgDqGljH3mAqtNcxfwONwrnIrfxLqg8yx0adYj0mvW8oH6Dk4qnqMmu+Ht76vpTmBcE3NqxeMA8c55FAHZW15vOCcMOhrUltrPW44orzelzCd1vdRNslib1Vv6dDXI2s+8I6nKkZBroLaVmiVs4I79KAOjsPF11okkdl4oH7tm2Q6rGuIpPTzAP9W36Gu3jdZIw6MGVhkEHINeW6XY3fj+BluJGg8OI2xipw98QecH+GMfma7i41rQvDVrDaz3UFpFGoSOPPRR04qrpLUZuUVlaf4j0fVeLLUbeY/wB1XGfyrTzmmmnsA6isy58QaRZzGG41C3ikXqrPgiii6AuyXMUK7pJERfVmAFNivraf/UzxSf7jg/yr5pK39yJ7nVLqbU7g/MN5Jx7KDxTLXTVVzqH2O4t7gof3SOV/IDHJrz3mML7aHsrJavKm5JPsfTwkU14T8Q7+4vPiVItnCs8EEEdvK4bARsliM+oyK5HT77UpTc3v2rV4UAwYBOx3fiea1tB0aMyvfQfalkugco7ZwT1PPeoxeMhyOJeCwE6dRVZPQ7+ztZNd8K3GnqqtcRbZoA4yGdPmCkHscbT7Guk8O2enjwub3wxp1jY3NxFwrR4CuDgq5HJwcj8KpeA/D1zpNmxurl53kbeC4xgeled+J9c1bw5401rTtL1GaC0FwJhGhG0M6Bm/XJ/Gt8NJ06C5zzswnF1nKJ0s/wAKtY1PWJtW1DW7Bbyf/W+RZnaR0HG4A8dzk1Zn+GNnYWT3Gp+J7lLWJMuRHHGigfngV59/wsbxJaqXfWX2ryQ4Vv6Vab4m+L7m2Q7PtNlIMSf6DncvsSNp/Gm5UpPmkvvPOfs3rJHZ6Z8PvDOp2r3Gl+Ib+6UDkw3CHB9MY4/GuDn0i9vJZotON2ssL7Hh1J4wyn3CjP0NV4/s1hem606W4DyAkjd5YXI7bcEY9OlTpDrN+JbqytbmVpYwTO7klh/CMsckfT1rhrV6Uo2hFJ+ZzyqU3pFET2Gt2i7ZowT/ANMZMj8jWr4EfbrOrxFHRjHE7K4wVYZFQPZazBbQPHK92ScSQlQGjPr1was+HJp08ZPFcwyQvJYNw643bXU/jXPhpe89tuhjFavQ7inL1FNpV+9XYCNOz6CtNfu1mWfQVqJ0/Ct4G8CrcdK5LxhM1v4V1RkzveAxpjuz/KP511tx0Nch4pTzxpVkOTdanbR49QHDH9FoSvNeoWvJI6zwx4bitdDhS7iBkMSoFYfdAGKqzeEroQs6yIzBiRHjt259a7QKBSkV68cVUi24s1lhoSVn0PPj4f1BLQztD0/gBy35Ut9oVxp9glzI6kEgFB1XNd/tB61Be2MN/bNbzAlG9Dgit45hV5k2YvBQt7pw2maJcaopdSI4x/Gw6/SoNb8M6gumX6bVZBbSHfnjG016FbW0dpAkMQwijAqHVU36VeIOrQOP/HTUzx9STaWw4YOCSvueaaA4k8OaU46NZxf+gitGsjwswbwlpJHa1RfyGP6Vr185P4mZS3YUUUUiQoHWigdaALttwa1I/u1lW/3qtXOqWOnR5u7mOMkfKhOXb6KOT+VbU7WuzansSXPSsmXrVebxNgh59Lu4LU9Z3KfIPUrnIFYJ8RJqIOdRtdPjDHcN26YAfX5R+R9q56lemo817+gpK5neJ1ubfVpL2KO7gjESK9yqpIrHJwqK3Q/jznpT/DupXMF+JpIbq+MYIZU2SvGT6lVCqfbcTWnp80OqtdWF1LbalBFskjkwp3A54YDjcCOvHUVtwRRwxpFCiRxr0VFAA/CqUlJI6aWLlRhypGVc63ouvyJPY6mltqtpvWNbkFAf78bg/Qcg5GKdpniCz1JUTJt7lhxBN8pb/dP8Q9xXLaXoz63oup28dysRTWJ5AHXcjkNwD3x34qpcyahpDC21izD27H5Hb5o2P+y3Y/lTqe5otUehRw9DH3Up8s+nmek0q/eH1rjtN1aZAPst8skf/PC8JOPZZOo/4FkVuwa5biRI71Gs5GPymUjY/wDuuPlP44NTCSlscGKyzEYWVqi08jmvA/igaLJqOnXMyQRTXsskM2cLu3kFSex4yPxr1TTlN6m95d+ewPB/xrxDS49Nvbz7FrEcQ06eeeP7TF+6kRi527nBwyk8c+or0fwx4d0vwrIHs9R1Exr/AMsJbrMf5Y5qqqgp3kz0cNKcqVoLY6+5tPLVuMrjkGvPvG2kw6/ZyaObyONm2sDGrOYyDkfKo9PcV1uq+KbBrG5UTLuSNnPzAcAZNeeBYri3Z5Gaa7mxLcSvIxgts8qgUHDNjHHryayUY83NDZHQ5TSUGruWhD4dtrLwbPNodmIdSvTEsjTW6lWYk/dcnIQDr1/DNP1C8MUzXN5cxz3KgneP9VBnqEB7+55P6VUlvbfTLZobNDGkh5IGZJm7Zx1+g/CtvRPDTb47/VUDTfeitjysXufVv5U5TlWbtojV0cNli9tXV5vZFbw1pN9LeR39yDFYxhjb2soJO4/8tAp+5/npVqYG/wDiTaW1x+8trO0W5jiPK+YWxuI7kDpXTZz155rn7JQ/xPumwfl0uPn/AIGa6sP8Z8+68sRXdSe7Ox1u/wB1ssKHk9a5+rWoMPtGM9BVKWVYk3MfwrsNhWdUGTWXqeo+VGY4z8x6n0qvcXzM5OaxtQuvIgaUqXdiEjjHJkc9FH1NAELG71LU4tL0/DXk43M7crCnd2/oO9ej6H4U0Hwpbi7mVZ70jL3VwA0jH2z0+grnNEtx4bsSzjzNUuf3lzIf7390egHSqN94ie+vDaWyy6heZ/1MHOz/AHm6L+NO4HaX/i9rhiltCFXpvbqaxdeabXfDOoae2MzQnYf9ofMP1FM0zwzeun2nV50V+q28XCIPc/xH3q+EWMFV6DvQBxOh3q3mlWs5IDMmHHow4I/MU7xhrJsvDsVnFIUnvH8tmXqkY+838hn3qkkP9m+JdW05OIt63MK+zjn9a6DRrOKTVvtc6hy0QhQEZ2qcluPc0gOKivLmKCOGG7nWFFARVlOAO2OajeSWZtzu7t6sSTWjd2WnDxDqC6YGGnRtsVd2V8wff2ei1MkaIPlUCvMrT5ZOO5zydnYx1JRw6ko46MODXSaf488R6dD5MWoPImMASjdj6GqUkKSD5lFU2sH3HaVx9amNWxPMJd6jd31y9xPMzSOck0Uv2CX1X86KfOu4+c9Bh06w0PRJdW1JsIg+VM/NI3ZQPU1jaL4mCafd3Oo6YjW8TM5mEhUsSeEAPBPOBj0rnNQutTu/EkcWuy7lik+zrD92KF89PoRtIbuKt3b3N3MIdRjEL2vyiyRdkcJx2Hcn+8c5FCpQpLVaHvYrMW05t6vY3ZvGHh+4icHTdRgkZeGUI2D6jmrnh/xtoeUW6hNtcjgiUYV/cHpz6Z4rkDaQn/lmKUWsGMGJT7EZrPmp3ukcEc0rbSd12PU734gXtnfWlvFpYWyllVftu7chUkenQ/WvIfEtwNR8Y6tfO87R/bXIVYwVdVwo3EsOPlrrvBl3Do1rqGr6hcGPQkXYLdxuWVs4yoPr0AHWuZ1SxtbvVb9Fh+ywi582KGGTKqrKrDr1zkn0BrsdV+zvJk4pKyaVhILqHUMC00CCNMgGaRUWMepyTz+GaLlrKxkWBNVgRPMHmCDhR1+6CSM0qWUCnLr5rj+KU7j/APWplzp0Fy0ZO5PLO5fLO3n3rh9y9rux5zs9izt0yOAxSWl5KDyZJJiu49c4HFXW8USStswoiAxsjbgD0rDvdLF35Z89yVbLGZjJu9ByarQxXlvDm9uEVmbaixje/sqrgAfgKh4dVF8WpHs21ozalvZjIWhllQe7VY0C5l/4S7TmkkZ96TRfN7rn+lTaF4D8VXNnLc3E1lGznMNveuwk2+4Xhfxqjtu9E8TaZBqMX2S5jvVHlMcgqwKllbow5raGEnSmm1oCo1IO7PUO9KvWk9O1Kv3q08iEadpWkvSsy07Vpr90V0QN4Fe46GuYv4zceMvCsA5xevOfokZ/xrp7jpXJXN7Ha/ELSJHDn7PZ3E21R3YhRn8jWtKDlVUUNNRldnqtHBrin8W3ZhKCOISk8N7fStW08S250sS3Lj7QBhkHUmvSnhKsFdo0hiacnozoOKWszRtU/tO0aVkCOGIKg1z3ijX2SVbS2kITeFZkOCST0qYYec58g514RhznaDFQ3KebbyR/3lI/MVk6DqqXOmjz5AJYeHLHt2NY9z4tlXVzHEFaAAnbj7wBxnNOOGnKTilsJ4iCim+pyXhEg+FNPUf8s1aM/VWI/pW1WH4VYDTbuEDCw39wgHt5hI/nW5XiVU1NpnLKzk7BRRRUEhQPaisHUtfns7xoPJigAfYj3G8lz6qFGP1z9KTfLuNK50oleGCWWOFp3RCyxKQC5A6DNcbq+pxXLyXuqQ/Y3IESqbFyyjspkwCTn+7ipm1hobhGnvtQWaVwkSovlRKccdevI75qnf6Lr/iC5lbV9TjESxr9lFsfkjbu2OPnyOvvXNPFUnC0pOP6m0FZGQd9xO9smp3sVmy4MjrwhPbGSSPXPStUQ+Wlva20Nnd3LAbfsIMTxqBwxY8duh6+9S20OprNBp15BpktwM+RJKpRZsD1APOOcGtDStEv9O1SW5P2SG3mUCWGN2k5HK7cgYwS1Z0acqkk9o+Qm7GjpizfZA9zaxwXDHD7QvzY6E4459KvL94fWkpR1FdyMr6nLeCDm21gemqXHP8AwKulmhiuIWhmjWSJxhkYZBFc34NAjbXYh/Dqs3P1INdPVzfvMc/iucPq3g+5sna50TMsWMtas3zL/uE9foazbDW3jL28nyEcSQyrx+IPSvSqzNX8P6frSj7TEVnHCTxnDr+PcexrGdOM3fZnvYDPalJKliFzx/E417DSZ1YpFJZM3XyDujOevyHIpYIbiyt/Ij1Y3ECnK28sRAX2yDnHtmsfSri7a7a0dPMUGTbIvojYOfQ1sVzVZ1Ye5Nn1GGw2DrJV6IyV7maEwutoYyMFPJ4NNh8yz0xLUupih3FQBgcnP4n3qWmuMxsPasOdv3XsegqEFLmS1Nbwdo6zxJr12BJLKCbZCciNM4z/ALxx+FdhXMeBbhm0eazY5FrOyoPRW+YD9TXT16fofmmYTqyxU3Vd3cKwIJUh+I1wX436UmPwkNb9cpqTeV4/tn7HS3z7/PW1D4zCh8Zo6jfEXBA65rIvLxpBgnnpTbmYvKzk9TVVtixvNO4jiQbmdugArsO0aGUKXldI0HJd2wB+NZ+napBc+KvNtbW51JbJdttHbR7leUjlyx4AHQV0nhXwiniJhrOsQk2h/wCPO0k6Bf77DuT+gruwLPSoPKt4o4wOiooUD8qpIDhX8Na1rMhm1mZdPtGOTaWrZcj0aTt9BW9p0Gn6HbC20y0jiUdSB1PuepNS3N5Lcsdzceg6VXpASzXEk5y7cegqKiq15KyRfKDn2oA5XxZCLTXtM1MN8k4NnL+PKn88069vZdN0WeWIE3BGyIDrvbgfqareLszeHLtmOHhxMjejKQR/M1U1XU4kTQXucqjsLqRVXdkKvAx35alN2i2hPREltps1lbR24ikPlrgnb1Pc/iasJZXLn5YW+p4rovtEX2cXHmqISu4OTgYPI5NVLTV7W+vJba2MrmMAs/lkJ9Mmvn3Ocm5WOFybKCaPcNyzIv1NSf2LL/z1T8jWzRWTqSFcwzo9wDwUP/AqK3qKXtJBdmfq8FnrNxpGozxDOp6e0dzHnA86JgD+PJ/IU+K1fVF/s2VRLrFjEZLCd+t5bg8xOf7y9j9D61VubC8JMdrMBCJhcQqz4EEp4ZgMHIYHpxV+4geXZJBK0F1E26CdPvRPjGR/UdxXpSxMVNP7LWqOiVW8rvqVYLSxu4EmjiIVh0zggjgg+46fhWddaKxuHV2ujayMcNa7Cyrj7u1sc9fmB/Cte0iuUuLue5ljZ7mQSssakKGwAT+OM1aFcbq+zqPkd0YqfJK61KUlrHqISOa18mwgj8q1tGwdo24LvjjcegHYVhaCVF8kFxGGmSFrZiw+8Ym4/Ha1dVWPcCO0lu8J/pAuI76D5eXXbsmQfRcNitqM5VuaD6o2VWVTm5uv6GmLaAdIU/75pwhiH/LJP++RSNc26W/2hpo1gxu8xmwuD05rKuPFGmwQtKPtMsS9ZI4GKD/gRwK5Y06s/hVznUZPY1Ps0BOfJjz/ALorC06XUG1681bTdAnv4AogtLhVVUQgnftJPr39qsy/8JBr+lyf2Hot0I5cL587LESh6lAeScd6uW/iuDSo7bQbuxudKlgQJHb3AwGX1DdDXq4LDShec9zpo02veZHceItb0yTzda0C6hhbkTwt5o/HHStJb3SfFenBHaG9gH8D8lD/ADB+lTR+J7axHm/aPLGOdxGDXFeJNT0vXblZ/DMMw19T/wAuMRInXuHA4/GvRR0G5PDfeFo2vdMu5Lmxi+aawuZdxCjqY2PIIHauvsLyHULOC7g3GKZBIm4YOD615bd6P43vLaKG90S9Fs7D7QsRVnKZyRjNeiaJren6nE0Npugkt/ke1mXZJEBwMqf51zYiOiaRy147NHS2p6VqI2VArHgfBrTgillQuIWkjAPAOMmopauxnC42bLkKoLMegA5NcFcky/EK/wAgj7NYQxEEdCzMxH8q9MstNaWFZZneOT+HHBWuQm8JahY61quqTMLhLydGBjBLqiqByPzr08FCMKqlIVWEuRszyubhW/uocfUmmXsjRWM8i9VjYj64rf1DRpYYY3itXyzYG0E/L2znoaw76BxBLDIjKxXBDDBr6CnVjUXus86dNweqJbaWaGFVSV1JQBsMRniql6QqxM5wqyh2PsMn+lWqqaghktmUdwR+hFaWtr1ILQbcuV6EdvSqu0/2tnt9nI/8eq0owAPao9p+1bv9jH60W6hsQeHwEn1iPGAL5n/76RTW1VDRrNxfavIzhFJidQ6n5ztxx+VX/wCtfGY6m4Vm+7O9Xsmyvd31rYxh7mZUDcKOpY+wHJ/Cqp1qBSvmW15EjHCyPAcE/hkj8qp69ZrCzalF9tN2wWJfs+W2jnnGCQPp14rDvItXaOKO7/tdopflZ1jxt9SQnzfgfxrzKkqiacUrFqKZ00uu2jW5+ySCa4fcsUQQ5LgdCOwHGfrWFNcM0a3Gr6fqUtxFGSOkcUXc4IOOffmq1zZWF7ay6fpmiXQmt13iSTdEYmP8WWOSxx071TuBLqU1xaXMl6bZUCvHcPtaMkcYA6jvz6Vz1KzqK2yW/f8AAtRS2K81pbatbvJPcW8NuxyuMSOnXIznr9Pw9a0lkaJ4LOfTbBLh4w6RSR7F2jj7+/I/LNMttMtmijvL+1uTBgSwzwlEMYAHO0c++fSkiawvNVuZLDUGihKhceWJWlOOG+fnb9OKSrNe6tl5aIq/Q27aXSrO9gEukTQzxkSqLK6a4jBxgEg429f0rdi1azvZfLidxLtLbJEKNgd+Rz17VxOm6SVivJjFZJb27iJ57m4MYfgHIzwOvQEYq74a1Xw9YCSBtSsheSSth2l3fITwu88H8/Su2kqk1qtBTi30OxoHUUisrKGUhgehByPzpas5zmvCY23niIHtqkn8hXS1zPhn5Nd8Txf3dQDf99IDXTVVT4i57hSr94UlKPvD61JJ5hoUf7zWbnqInkgX6vKxP6KKtVLZ2ptNK1AseZ9Unb6gMQP61FXFi5c1Vn6PktPkwkfMKRuVP0paK5T1y74Jl2atqFuSB5kKSj/gJKn+Yrt68xs7/wDsbXLa7WGWYEtA8cIyzBhxgfUCuq/4S8MMromrE+hgC/qTXq03eCZ+eZ7QcMbJpb6nSVx3iQ+V4v0xgcb7OZD9AQasv4l1ibi10ER56Nd3IGP+Arz+tcprlx4ivfE2kQslnNdlJPKit0YBMjBZiecVvQt7S1zy6MXzF691KG2mjjKSTTyf6q3iG53PsPT3rb0rwhfapLFd+IPLitUIePTo/mBI6GRu/wBK1PD/AIWi8ORNd3Lia/m/107fePsPQD0rQudQaQYzsT+dd6Owu3GoCFfKhIz046CsqSYklpH/ADqjNqCpkIMms+W5eQ5ZvwpXGarXkQOAcmplbcoOMCuf88RnIFOOpuwAzxRcR0HWqdyxQHPSqMN+69wRVmS6juYSDw1IDK1G1S+s57Z+VmQp+f8A9fFclpF9HP4j0AXMRb+zrWSKdcZAdSVGfyFdjnqM5rj0CW/iPV3i/jmXd/vbQT+prHEzcKLaMq0uSDZvz6IU0tWhuJ3SLhWMfmMg7LEg4B7bj0qTw1dGWxa3aF0lgbEpKBQWPbI6kd6jmlmuNNQW1wAyNuliLlTKg6op96SPUL5bUn7Lb6ZZBRseQ7nGSQFCDqx/rXiwbqUrN3ZzRfNHc6DrzRWTpdtctcG8mvJnQrsWJ5A3fq2OAfYdK1qxnHldrkNWHUUUVIiOSRIo2kldUjXksxwB+NZEvirRoUd2uyyqCcrE5B+hxitjSfCx1Qf2p4hiIO7dbWMjfJCvUFwOCx689K6eW+gSIQx20LoBjDINv5V61LLo2996nTHD6XZwNlrN5qsayaZo888R+7I08SD+ea0V07xROOLLTLQHoZ7zefyUVpXHhzTdSkeaxVNI1I/dmtl2ox9GTow/WubbXdQ0XUn03WoNtwnRk5SVf7yk/wAuorqWCoLoaqlBdC9dLr+lJ5uoaOJ7cdZ9PkEoA9Spw1Uxdtr8WzSNOGoxLy88p2QofQsRyfYVtXPiC1stKe+dyYiuCg6uT0XHqelSeHoJ9N8Jafp86hJ0RmkQfwbmLBT9ARS+pUebmSF7KN7mXbaLMtxFPe+VdyRf6qEJtt4fcKeWPufyrTk0xLu6judQb7S0XMcTj92p9dvc1e7UV0qKjojVJLYmN1OWDea2R6HFYPiq+stW097DXrSXYvMN55efLPqGHT8a2KM00wPJvDVjoVxrE1t4g1EzpAw8qJJAkcy44Jbr9RxXsFlPZabbrHpFlb2sRHHlKBkfXvUAhs5Ttu7C1njPVXhU5/SuTutC13SNQkPhuSKbTJCWW1mm2mA/3QT2p3A7f+0rnOQ+D7Vz3ia0uLtE1fT0RdZs/nikAx5yjrG3qCKxbnxDrejRCTVtFuY4hwZYisqD8R0qC18bXWu3P2TQbB7m4xknhVX3YnpStfcHrodX4P8AGMGtahbWmoWb2dxJF56pvDrInQkEencHnivXoUSOMLGoCjoBXz3oen3/AIe8daHLrsFvbWktzJtmt5t0al1OUbPQFsH0r36a8itog8jADFFOnyt8pCioFrrScd6ox6l5kXmrDIYzyGAqNdUS5nFvA43kZ5rb2cg9ojQLJ6is/UtGtNTAMoIccB1ODUsdj1aaQyOe+cAfhVZJb20uGR4WkhB+V154qoaO8XqKVmveWhmal4VjW2L2O8yj+Bm+9XOXGk3yqPMtJh/wHNeiJewtHvZwo/2uKp3OpqJ47eHDSSH5eeK66OLrR0epy1sNSet7HM2enTy2IIsXYAHOVAL+mCTkYqzoOiSi7W5vIQqKDtV+pP0ro0t2cHz5yT22HGKkjtoI5NwLM2MfMxNTPFTaaXUcMNFNPsWAi7cYH5VyGpacYp7uRleKMHMW1Mhvx7V0d1fR2k8avwrg89qS+1GwttOlur2eOK1VfnkdsKBXDKF1do6ZxjPQ8+vtSs9Lg8++uo7eMnGXPU+g9fwrMi8TG6JOm6Lq16v/AD0S3MaH6FyKx/FV4954qh1TTLeCPSbSHy7afUJvKiMzE7pArfM3GAOKs2OnT62oa88cBZj0h0/bhfxOSa5Y4ddTOGHXUztRuL2wtpjPZeJbGFiz7liilwSepI5/PtWVYSHxFYyrpuj3bzSHyxdbvLUjjcWcnsOxzXUXGi+LdDcz2GonXbLGTGzhJl9sdGrmbDXm0/UNTkhglNvdTedJBHGRNayYw2Yzj5T1yKUsFRettTX2UUbUXhrVhmO+TTLtM/Ksl0zeWB0A4xxT59EvLl1+0XtpY28alAkSCZz6EFgAv4Csoa/bu/mzNdR7v42tZBn9MVPHrWn3Z8pb2N3PRS+1vyOKaw1OMuZIfIjRsrHw/pO0vE2pyqSRJfOZACeuF6D8q05/EdrcwmGbTLGWA9Y2hGP5Vi2ltZ3M/lyTyRv2Vl6/Q1oS6PahSftDJjqcA4/CtttCjMVba3nMuiSTaTJnmJcy27fVDyPwxWtY+KfLmjtdZgW0kkO2K5Q5t5T7N1U+xqt/Y2kzKA2q3/8A2yZYv5DNP/4RbQ7mGSCXW9YjhkGHQ3IdT+YqZU4zWpEqcZEnh/C+LPFKAjm4hf8AOOunNcLFpZ8BTTapZX76to0xRLoEZntwBw/oVHStZPHGjyIHVb8oRkMLNyCPWuWtTalc5KtNpnR1De3S2VjPdP8AdijL/lWGfG2kfwpqDH0Fm9Z2teLLG8sEtkttRUPPH5u+0YYQMC38qysKnTcppMZeK0FjZ2znMgXzJP8Afb5m/UmqNLf6taXFy83m7E9ZFK4/MVUGpWJ6XcP/AH2K8ycZuTdj9Ows6MaKjGS+8tjkgVEswaaWPbgo7L+RxUYv7MnIuof++xWNeazbWmrXeJN375mG0bhggdxVQoyknZGk68IzXNJWL2qEwAXA/wCWbrJ/3yQf5ZrtAwYbgcg8ivP31i21ZEsrdJJJ5jsRAuOx7mu305Jo9MtUuQBOkSq4BzyBjrTqQlGC5tz5DiWdKdWEoO7tqGoXq2Nm820u/wByKMdZHPCqPqa3PDekRaBbtdajtk1ScbriU8kH+4voorF0PydR8YyPMQ0GkRhwh7zP0bHsOh9TVvW9eia+e0topby/f7ttbjcwHqx6KPrXrYGgqcObqzxqMLK5d1PWVlcnIwPur6Vh3GoFuWcY+vFRf8I3rtyoa7vbWyEnVII/MeMem48Z98Vr2vgHw6ih72OW9k7tczs2fwBAFdmpsYSzC4PySKR7MDTpIiBxkmujl8I+E5ImWLQoSwBA8nMbfmCMVm2/gK5M8ok1q6t9OfGLSKUuwHp5rcj8KdgOYu9UtLN/LmuFEnaNcs5/AZNJa6la3jssMvzr95GBVh+B5r0zRNF8O6HJ5dtaQxNjl8bnb6seam1fw94Y1s5vrSGRwMLIDtdfow5o5QPP42CtySKkeYDlG5rWv/h8sERk0LW5VxyILv8AfIfYH7wrkb27l0eUW+uwfYpCMrKpLwyD/ZYd/Y0mhGtHMS2a5hkJ1fVJBnBuMfkoq/ba9pc8vlx3sQbsH+X+dMubWax1KSWZla01Bw0Mo5CuF+6fr1HrXNi4OVJ2MMRFyhoQwkhsmtG+uLJNOMd9Fc+awzFIINyofXnj1pmh6ZfSOp8+3ygDbpwWJPcHHbrzUttaalfC4a5tY7mVZHxJckkFAeAkS8Dj1IzXjQhDm5nJaHJThbW5Z8LW8UemtMixiSRvnZJQ+7HAPHA+lblc74dv5Wup7K4gjtn+8kMduY8epbHHpXRVNdP2jbKluOooorIm5qSSPKcuxb602s0a1bnGAcepNP8A7Wttudx/CvqT0i/u2YYnbjnPpTddsbDxXpa2ty/kXkJ3W9wgzhsdx6HvVW11SzuZTBLjy5BtbJ6e4rkta0nxBomtQiF43srh9sF0ZCEYn7qsMHa3b0ppNuyE2krsTSA9rrLrrqJEdOK+VEWykjtnEnuABxXUTa/p6Es9wDnnrXOSeGNe1XUYZLlrSJljaJny07OCQRxx3zg1rWvwnknYLJNfsT3CrEo/Q10fVam70MniIbLUkbxVpmcLLk0o8TWPZs/Q1a/4UrIVyup3K+iko367ahl+Et3ajMd5ek+qCNv021KoNvdfeN1kls/uIn8QAfMsICerHFVp/E3khG8vcznakaAs7n0AHWtG2+F19MwEl9qIY/xkogX8AK6nR/hpbaZukFwTcMMGZ8u5Hpk9B7CmsOov35IXtm17qOJGtarOm2DQbzcejSFYx+pqrLqfiaLLHQ5io/55zI/6cV61H4PtxzJcysfYAUkvg6InMV06/wC8oNbqnhNrsy5sTvZHkDeJ9ViQ+fpF6ikfeNuSPxxmsqTS9a1y/gv9IgTTWizvunTyvNB7bQMke5r2weD5Qf8Aj8X6+X/9etSw8N2dn80g8+T1ccD8KThhoaptjU68tLWPH9J8FXd9dwQ6zrct7ukUrCoKx5ByM9zzXtFhpSW9qtvcP9o28gyDOPYe1XVtYEYMsMYPYhRUoHOazqVYuygrI0p05J3m7sRY1RQqgBR0AFR/ZIPOE3lJ5o6PtGanorG5tZCYoIpaQkY60DMe40y6kv3uIZokVgFAKZ4/xqxDpFpC8cmzdInRyeay9Z8ZaZpVx9kiaS/1Ej5bOzHmSD3bHCj3OKxfP8W6uDdyapa6EiH5LRIhOx/66O2B+Cj8ap1JbEKnG9zq7zTDJ89tK0Mn14P4VJ/ZsQjwWcvj7+45zXFS+IvFui20s00en6+irkLbA28v5fMCPpWdB4t1zxMXQ6nZaHbg4ZLb99OfbcwAX/vnNHO7WuHIr3O4gu7hPMjurV2SM4LFc5FcF4u1yDxJdxWdmsX9mWEhkkncfJLOv3EUfxBTyffAqvrmj+JY4YG0vXb7WNOXd59m1wI5mz6SAcj24rzu3X7ZeRWsfleGzDIRJbCR3mb2KucfkO9E58yCMbHZ2r6RaObu+gGo3vT7VeAOqeyKflUfSp5JNLvSksMNpHtOVeK3QY+hA4ptj4e8Lqoa8hl1Sf8A56XsuQPoo4FR6n4f0AEy6dbTadc9A1hIBn6oTgistCi/BeXEB3JJ5qDqyHkfhUer2mn+J4kFy7QXsX+pu4htljP17j2rKsPDni2ZGkK6ejqSI5GuQjuvbcq7gD+NNF5fieWy1Cxe11KJd4XORIv95SOGH06UagMt9V1fRNWbSL+4SWXyvNt50J2TL0Pynow71ttrWmapCbfV9KspSeD5sAP644rDvLiz1i1+z6nYeYq5IkAwye4btWFqE8+npCLDXob6HcE8gRo90AfTrux74pOXcL2N250mzRz/AGJqstic5W3uMzQH2Hdazm1iS2uEttUZbSZgSkhlDRSAd1b+hq9Foc0saSNqt6pYBtpijUj2I28Gnw+HwL2C4uL+e6EG7y45kXaCwwTwPauN46itzJ1ooRWJj81THNF2kjII/MUxL3cxSKOV2HbbkVZk0K1EpmsnlsJSMM1qQoce64waQaIGXbc6lqE6/wB0y7Af++cVCx9K13uJV42Kcmqw6fIDcSrFI3Hk53Fh6bRnNTaBFdRPdkwSW2nuwa3t5T8yf3sD+FfQVo2mnWdgP9FtYoj3ZVG4/U9TVmuTEY32seRR0Mp1uZWsKCfWjJ9TSUVwbGBj+KZQmgTo+D5rLGAeepz/AErzC5lCbpAq9eAa9B8ZuwtrFMfuzK+T/tbDj+tcfoNrHe+JLCCVd0e4yMvrtGR+tenhVy07s9rBS9lh5TJbfwvrlzBHMtgirIoYB5FUge4rNvbO807UHsriKNHQAnacjkV7H1Oe9eeeMOdduDtIwkXOOoweaVHEupJq2gsLi6laqoSehF4JtPtPiUzfwWsJbP8AtNwP616R15FcX8PQvlak38fmoCfbbXQa3a3d1BALbdJGkm6eBJTE0y4+6HHSssQuetyt2OLFy567uY+q6hdaLd6imj3MU9zflfNgSMvPERxlSPbscYNdj4SiktdO2w6M1kjcl7hw08p/vPx/M1nWHi3QtIgW0jsP7LYfejmj8vPvu5DfXNXZPGdg65jvLMD1M6/417NNKEEr3NYaK1zoDFnm4lye9QzsnAibjviuTuPEtvIxzqFt/wB/l/xqOLxDCvS9tz/21X/GquM62OZ41wvFK1xM67Wc4rnI9Y877k8Z/wB1gaJNVkTjfk1QG28ix8k1XN9EpxtNYh1G5c9VA9zSfbE/5aSpu9qlgbyalGhypdT7VNJeafqFo9nqMEVzbyDDJIufxFcx9qRvunNOVy/X9KL2A2rTw9o1vA0EkSXlsT8iXUayFR6BiM4+prC8QeCLeexmj0SaSyc/OIN5MLMDkfKfun3FaUF6LePaFJHuaWTWMDCgA07gcPZX10kZjuRsvIztljOQVI9qmk1Sa2ibc8xEg2hEBUN7FuwrXv47bVWVryBZHXhZPusB6ZHNY97pFtbFbhL4QhP+Wd4++Jvrk5rzpZenLmWxyPDe9dMWytZLhkhjtpNNmfkSRRyFT9XDY/MV1en291bW/l3d59qcHhym0genvWf4X1CO/wBKIisxbRwuUATJjf8A2lJ7Vt1wV5y5nFozle9h1FFFc1jOyObl8IapalntLyC4H918xH+o/lWbcaXrSsVbS7vzOgMW1gf+BA170fB1v/z9S5+gqKXwcoT91dtu/wBpf8K+7lHByel0bReJjurnj2leEdRkxNqV/La9xDbkb/8AgTYx+Qrcfw4k0C28uq6nLArq4R5lxkHI/h9q9GtvCEYbNzcFh/dQYzW3baTZWigQ26L7kZJ/E1bq4akrQjclU8RUfvOxy/haylk1FrhkYIinlh1JrtQMUioEGFAA9qdXHXqurPmZ1UaSpRsFFFJmsjYWikzRmgBaKTNG6gBaKaWxXM6p480bTLx7FDPfX69bWyiMrj644X8SKAOozWTrXiXR/D8SPqd9Hb+YcIhBZ3PsoyT+Vc1N4+1Gb91Y+FL/AM097uaKFB9TuJ/SsazAtbm41jVmgudauCQzbtyW6do489gOp7mk2B2On+O/DGpTrBb6xb+exwIpSYmJ9gwGa6EOD34rybVNa065tJE1OxtbqEjDbxtx9G7fnWNpXjHXYLldK8OXP9sQlT5ccrAtaegeTGCn15ojqxN2PZtXu5bLSLu5gjEssUTOkZOAzAZA/GvI9N1O98Xaeuoavrl00Uo+axsj5EUbA4KNj5yR7mo/FGt+PDD9kvY1h02QbZ5tOAlk/LAKj3ANYGmeIdI00CzglS3t1JLBUYkt3LEjOfrRKyWgk2dvapb6bC0GmW0dpEx+byxgt7k9TSs7N1Zj9TWHaeJ9NvZjFbTLI4GSoPzY9cGtGK9jlXcgJ9qgZO0qwjc7hR6k4qtLHb3eWV13/wB5etIbvT7n9xdKw56ioLu3bRkF/Awkss/NMOfL543r6Z7jp3oAgY6jbSFoL5ZFHYHDClvrmPWbJ7bWIIrhTGyrMyDzIzjqG68dafrwsF8PXGtxRiGS3AaaFT8snPUeh/Q1zY1a23FLN7i/bsLaIuAD6k4H60m7asG7DngvdFt7CS7uftlldhUS4xteKUjhW9Qemabc39rbOyXV1FGy/wALv835daL+HVdasRYf2bJBbvMkjvcTIMBTk4UdK3LfTLGzP+j2cERHcIM/nXJXxlOntqZTrKOxgwa7bxndHPMF/vCCXH54qW/mv9dW1GnJLHLbSeYl/OpRU9QqnlgfyrpMn1pO/Ncksxlb3UZPEPoZEWjPczG41eWO6fjZCilYU99ueT7mtOK3ggH7mGKP/cQCpKK4qladR3k2YuTe7CiiisiQooooAKKKKACiiuW1HxnawvJFaGNthKmVzwT7Acke9XTpyn8KNKdKVR8sS/4rh83QJXxzA6yj2wcH9Ca4zwqwTxbajPVJFH1xTr3xpPd2U9pI0Miyrt4TYV+nXNYdrqQstTtbyFtzQSBseo9PyzXp0aMo03FnqUqUoUJwkz2cc1yfjK0VmtbgD74aB/8A0Jf1yKs+IfE39l7La0heS6kQPyhPlqemR3PtXKXmp67qFq0TRX0iEqwD2/GQcg8LxXNh6E0+d6I5MLTlGSqXtbzNDwHP5er31qx5liWRfqpwf5131eXaTDqkOvWl5Fp9yuJMNuiIG1uDnNeonrU42KU1LuLHKPtnKL3EZVddrqrL6MM1WOl6ezbjYWpb1MS/4VaormU5LZnInYp/2Vpw/wCYfa/9+hQdI0w/8w+1/wC/S/4Vcop+0n3f3ju+5lS+G9Gm+9p0Cn1RdpH4jFVX8MeXzZaneQHsshEq/qM/rW/RVQxFWOzY1Ukupzh0fXEGE1GylH/TS3I/kagbQtcYk+dpo9wkn+NdVRmt1j6y6/gX7aRy8eia+vP23T156CJz/WrC6PreOdYt0/3LXP8AM10FFJ46s+v4C9tPuYP9jazj/kP59jaLj+dRPYa+hID6bOOzEOh/IGujooWOrLr+AKtM5u18LzMrS3+rXZmkO5o7d9iJ7DPNXrfw1pNtJ5n2UTSdfMuGMjfrWtRWc8VVnvIl1JPdiABQAAAB0A4ApaKKwIHUUUUAe00GjI9aazBRkkAe9fWnpi0tU5dQs4QWkuolA/2xXIa58RbW1uvsGkW76lqB/wCWUPO33Y9FHuapQkyHOKO6J4ozXlVwfEOuJt8Q6nHaWDHLWNhne49Gk4OPUAc1V/4RnwuxP+i3Kj/r5k/+KqG0ikz1xpUU4LqD6E1GbuBfvTRj/gQryJ/C3hcLgadPI395rqT/AOKqtN4d0C1Xfby6lpzn+KC6Yg/UHNNOF9RO/Q9l+22v/PeP/voUybUrO3jaWW6hSNRksXAAFeOQaLY3nyTeJ9VkXp5e9Y/zKgGrF34H0B0jd7++Oxg2JrgzRsR/eQnkVTdPo2SudnS6h8Rft9w2m+FoEvb0nH2hz+4gHdmI6/Qcmsq+8R+J9DheWTxJo11sXMi3NuYwn0ZSf1Fc5rY8T2Fns0OPTruzX+GzBjZR/wBc/wDA1ytsslzMYpNftobiXhraeyK8nthzzWM6sY+89ht8q1O8h+InivVbAta6SYpWBCzs6rDg9HGfmI74xVez1qDw7oa2FtNE84Be4mLqrTOeWZj1rmP+EHillja5uoyikFkgthHuA7ZB6Vuf2Do4GP7Ks+P+mINcdbMqd1bUx9rCOxmx654g1shtKgDQsxUTFtsQx1Oc5P4CrkWhknzNT1++aTPzpbII0HsDgnFJ/wAItoe4kadEp65TI/kaD4bsQCsUt7Cv92O6cD+dQsxpdivrESR7DwvbgyLpsl9MOR9qleUE/Rjj9KtQa3PZ2v8Ao9nBaxE/diQICfwrNHhXTCf3v2qb/rrcuf60/wD4RbRP4tPRz6uzMf1NDzGl5h7eJYOuX0s28SkHtg1ZXX7hcCSFGJOSVwM1m/8ACKaF202H8z/jS/8ACKaF/wBA2H8z/jS/tGmL28TbuV07xTbGG5ia2uofnhuowFeIjvn09q4jSr3V3tftM1s1zbiVoxPbY3EKcbjH/hW2fCeh9rBV9drsM/XmtaGGK3hSGCNY4kGFRRwB7VFTMo29xCliNPdMBrxps/ZtO1OdugLRLGufqxq1aa1f2VtNbXmh30yToY/KV0dDnjk54+uK2KKy/tKd9kT9Ykctp3hi6ktHh1a8ujb7wYbVbpmVEHRW7HtXUgADAAA9BRRXHVrzqu8mZSm5bh+AooorIgKKKKACiiigAooooAKKKKACiiigBGVXUqwyrDBHqKyk8L6EhyNLtz/vLu/nWtRTjOUdmUpNbMqxaZYQf6mxto/92JR/Snmxsywb7Jb7hyD5S5H6VPRT55dWxcz7hxnOBn1pcn1pKKm7D1DJ9aKKKBBRRRQAUUUUAFFFFABRRRQAUUUUAFFFFABRRRQAUUUUAOooooA3rq78QavOZLvWv7Etx9y309VeQ+7uwI/ACqNxpEl4uJ/G+uP7MIgP/Qa8un+JHmtlUufmONvyj+tX9P1vVNXh8yxWNUHH+kTtn8gK+p53HU9FtW1On1bQtdjsng07XYbuFmG7zlEU+3uoccc+uKy9M1efw3NHZSWq6YJUaRfMKbZcHn5weTz3qGO3165mEcs9pEp+9JGWdgPYMMZq7H4dsXnWe88y+nX7r3Tbto9AowAPwrDEY+MfibZlzQhsiW78URTcLeWoz1bzl/xqtH4ljjbm/t2HvKv+NXv7J07/AJ8LX/v0v+FH9kab/wBA+1/79L/hXJ/aMP5SfrCKp18FTImp2hA6r5y5/nV2z8Y2CKI7sWcyd8zJTP7J03/oH2v/AH6X/Cj+ydN/6B9r/wB+hR/aMewvrC7GX4h1G2XWbFdCltZ4b1SjRNOD5MgPH3cnBH8qRrfxC0ewwWPH/Td/8K2YrCzt33w2kEbjoyRgH88VYrGeYyk/3ZMsQ+hz0EHiSCQNCNPiP94yO36cVbntNX1e5s31m4snhtJPNRII2y7YwMlj0rWozWMsdWaauS60mFFFFcdjIKKKKYwooooAKKKKACiiigQUUUUAFFFFABRRRQAUUUUAFFFFABRRRQAUUUUAFFFFABRRRQAUUUUAFFFFABRRRQAUUUUAFFFFABRRRQAUUUUAFFFFABRRRQAUUUUAFFFFADqKKKAP/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3801" name="Picture 9" descr="https://ss0.bdstatic.com/70cFvHSh_Q1YnxGkpoWK1HF6hhy/it/u=1084151684,3412949324&amp;fm=26&amp;gp=0.jpg"/>
          <p:cNvPicPr>
            <a:picLocks noChangeAspect="1" noChangeArrowheads="1"/>
          </p:cNvPicPr>
          <p:nvPr/>
        </p:nvPicPr>
        <p:blipFill>
          <a:blip r:embed="rId6" cstate="print"/>
          <a:srcRect/>
          <a:stretch>
            <a:fillRect/>
          </a:stretch>
        </p:blipFill>
        <p:spPr bwMode="auto">
          <a:xfrm>
            <a:off x="3296980" y="2974258"/>
            <a:ext cx="5813985" cy="3883742"/>
          </a:xfrm>
          <a:prstGeom prst="rect">
            <a:avLst/>
          </a:prstGeom>
          <a:noFill/>
        </p:spPr>
      </p:pic>
    </p:spTree>
    <p:custDataLst>
      <p:tags r:id="rId2"/>
    </p:custDataLst>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课堂练习</a:t>
              </a: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41</a:t>
            </a:fld>
            <a:endParaRPr lang="zh-CN" altLang="en-US">
              <a:latin typeface="黑体" panose="02010609060101010101" pitchFamily="49" charset="-122"/>
              <a:ea typeface="黑体" panose="02010609060101010101" pitchFamily="49" charset="-122"/>
            </a:endParaRP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309860" y="105283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矩形 12"/>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26E48FEF-8C47-AC00-246C-328006DFBCF2}"/>
              </a:ext>
            </a:extLst>
          </p:cNvPr>
          <p:cNvPicPr>
            <a:picLocks noChangeAspect="1"/>
          </p:cNvPicPr>
          <p:nvPr/>
        </p:nvPicPr>
        <p:blipFill>
          <a:blip r:embed="rId3"/>
          <a:stretch>
            <a:fillRect/>
          </a:stretch>
        </p:blipFill>
        <p:spPr>
          <a:xfrm>
            <a:off x="2138362" y="2362200"/>
            <a:ext cx="7915275" cy="2133600"/>
          </a:xfrm>
          <a:prstGeom prst="rect">
            <a:avLst/>
          </a:prstGeom>
        </p:spPr>
      </p:pic>
    </p:spTree>
    <p:custDataLst>
      <p:tags r:id="rId1"/>
    </p:custDataLst>
    <p:extLst>
      <p:ext uri="{BB962C8B-B14F-4D97-AF65-F5344CB8AC3E}">
        <p14:creationId xmlns:p14="http://schemas.microsoft.com/office/powerpoint/2010/main" val="3111083261"/>
      </p:ext>
    </p:extLst>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演示文稿1_02"/>
          <p:cNvPicPr>
            <a:picLocks noChangeAspect="1"/>
          </p:cNvPicPr>
          <p:nvPr/>
        </p:nvPicPr>
        <p:blipFill>
          <a:blip r:embed="rId3" cstate="print">
            <a:lum bright="-30000" contrast="54000"/>
          </a:blip>
          <a:stretch>
            <a:fillRect/>
          </a:stretch>
        </p:blipFill>
        <p:spPr>
          <a:xfrm>
            <a:off x="-635" y="0"/>
            <a:ext cx="12192635" cy="6858635"/>
          </a:xfrm>
          <a:prstGeom prst="rect">
            <a:avLst/>
          </a:prstGeom>
          <a:solidFill>
            <a:schemeClr val="accent2"/>
          </a:solidFill>
          <a:ln>
            <a:noFill/>
          </a:ln>
        </p:spPr>
      </p:pic>
      <p:sp>
        <p:nvSpPr>
          <p:cNvPr id="3" name="文本框 2"/>
          <p:cNvSpPr txBox="1"/>
          <p:nvPr/>
        </p:nvSpPr>
        <p:spPr>
          <a:xfrm>
            <a:off x="1558290" y="518795"/>
            <a:ext cx="2468880" cy="645160"/>
          </a:xfrm>
          <a:prstGeom prst="rect">
            <a:avLst/>
          </a:prstGeom>
          <a:noFill/>
        </p:spPr>
        <p:txBody>
          <a:bodyPr wrap="none" rtlCol="0">
            <a:spAutoFit/>
          </a:bodyPr>
          <a:lstStyle/>
          <a:p>
            <a:r>
              <a:rPr lang="zh-CN" altLang="en-US" sz="3600">
                <a:gradFill>
                  <a:gsLst>
                    <a:gs pos="0">
                      <a:srgbClr val="23607C"/>
                    </a:gs>
                    <a:gs pos="100000">
                      <a:srgbClr val="0C364F"/>
                    </a:gs>
                  </a:gsLst>
                  <a:lin scaled="1"/>
                </a:gradFill>
                <a:latin typeface="黑体" panose="02010609060101010101" pitchFamily="49" charset="-122"/>
                <a:ea typeface="黑体" panose="02010609060101010101" pitchFamily="49" charset="-122"/>
              </a:rPr>
              <a:t>经济学导论</a:t>
            </a:r>
          </a:p>
        </p:txBody>
      </p:sp>
      <p:grpSp>
        <p:nvGrpSpPr>
          <p:cNvPr id="6" name="组合 5"/>
          <p:cNvGrpSpPr/>
          <p:nvPr/>
        </p:nvGrpSpPr>
        <p:grpSpPr>
          <a:xfrm>
            <a:off x="505460" y="469265"/>
            <a:ext cx="745490" cy="744220"/>
            <a:chOff x="796" y="739"/>
            <a:chExt cx="1174" cy="1172"/>
          </a:xfrm>
        </p:grpSpPr>
        <p:sp>
          <p:nvSpPr>
            <p:cNvPr id="4" name="椭圆 3"/>
            <p:cNvSpPr/>
            <p:nvPr/>
          </p:nvSpPr>
          <p:spPr>
            <a:xfrm>
              <a:off x="796" y="739"/>
              <a:ext cx="1175" cy="1173"/>
            </a:xfrm>
            <a:prstGeom prst="ellipse">
              <a:avLst/>
            </a:prstGeom>
            <a:solidFill>
              <a:schemeClr val="accent1">
                <a:alpha val="0"/>
              </a:schemeClr>
            </a:solidFill>
            <a:ln w="635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 name="椭圆 6"/>
            <p:cNvSpPr/>
            <p:nvPr/>
          </p:nvSpPr>
          <p:spPr>
            <a:xfrm>
              <a:off x="940" y="904"/>
              <a:ext cx="886" cy="844"/>
            </a:xfrm>
            <a:prstGeom prst="ellipse">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sp>
        <p:nvSpPr>
          <p:cNvPr id="8" name="文本框 7"/>
          <p:cNvSpPr txBox="1"/>
          <p:nvPr/>
        </p:nvSpPr>
        <p:spPr>
          <a:xfrm>
            <a:off x="7879080" y="2152650"/>
            <a:ext cx="3230880" cy="2553335"/>
          </a:xfrm>
          <a:prstGeom prst="rect">
            <a:avLst/>
          </a:prstGeom>
          <a:noFill/>
        </p:spPr>
        <p:txBody>
          <a:bodyPr wrap="none" rtlCol="0">
            <a:spAutoFit/>
          </a:bodyPr>
          <a:lstStyle/>
          <a:p>
            <a:pPr algn="ctr"/>
            <a:r>
              <a:rPr lang="zh-CN" altLang="en-US" sz="8000" dirty="0">
                <a:solidFill>
                  <a:schemeClr val="bg1"/>
                </a:solidFill>
                <a:latin typeface="黑体" panose="02010609060101010101" pitchFamily="49" charset="-122"/>
                <a:ea typeface="黑体" panose="02010609060101010101" pitchFamily="49" charset="-122"/>
                <a:cs typeface="黑体" panose="02010609060101010101" pitchFamily="49" charset="-122"/>
              </a:rPr>
              <a:t>第八章</a:t>
            </a:r>
          </a:p>
          <a:p>
            <a:pPr algn="ctr"/>
            <a:r>
              <a:rPr lang="en-US" altLang="zh-CN" sz="8000" dirty="0">
                <a:solidFill>
                  <a:schemeClr val="bg1"/>
                </a:solidFill>
                <a:latin typeface="宋体" panose="02010600030101010101" pitchFamily="2" charset="-122"/>
                <a:ea typeface="宋体" panose="02010600030101010101" pitchFamily="2" charset="-122"/>
                <a:cs typeface="黑体" panose="02010609060101010101" pitchFamily="49" charset="-122"/>
              </a:rPr>
              <a:t>-END-</a:t>
            </a: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chemeClr val="bg1"/>
                </a:solidFill>
                <a:latin typeface="黑体" panose="02010609060101010101" pitchFamily="49" charset="-122"/>
                <a:ea typeface="黑体" panose="02010609060101010101" pitchFamily="49" charset="-122"/>
              </a:rPr>
              <a:pPr/>
              <a:t>42</a:t>
            </a:fld>
            <a:endParaRPr lang="zh-CN" altLang="en-US">
              <a:solidFill>
                <a:schemeClr val="bg1"/>
              </a:solidFill>
              <a:latin typeface="黑体" panose="02010609060101010101" pitchFamily="49" charset="-122"/>
              <a:ea typeface="黑体" panose="02010609060101010101" pitchFamily="49" charset="-122"/>
            </a:endParaRPr>
          </a:p>
        </p:txBody>
      </p:sp>
      <p:sp>
        <p:nvSpPr>
          <p:cNvPr id="13" name="页脚占位符 12"/>
          <p:cNvSpPr>
            <a:spLocks noGrp="1"/>
          </p:cNvSpPr>
          <p:nvPr>
            <p:ph type="ftr" sz="quarter" idx="11"/>
          </p:nvPr>
        </p:nvSpPr>
        <p:spPr>
          <a:xfrm>
            <a:off x="7980610" y="6314400"/>
            <a:ext cx="3960000" cy="316800"/>
          </a:xfrm>
        </p:spPr>
        <p:txBody>
          <a:bodyPr>
            <a:noAutofit/>
          </a:bodyPr>
          <a:lstStyle/>
          <a:p>
            <a:r>
              <a:rPr lang="zh-CN" altLang="en-US" sz="1400" dirty="0">
                <a:solidFill>
                  <a:schemeClr val="bg1"/>
                </a:solidFill>
                <a:latin typeface="黑体" panose="02010609060101010101" pitchFamily="49" charset="-122"/>
                <a:ea typeface="黑体" panose="02010609060101010101" pitchFamily="49" charset="-122"/>
              </a:rPr>
              <a:t>北京工商大学国际经管学院</a:t>
            </a:r>
          </a:p>
        </p:txBody>
      </p:sp>
      <p:sp>
        <p:nvSpPr>
          <p:cNvPr id="14" name="文本框 13"/>
          <p:cNvSpPr txBox="1"/>
          <p:nvPr/>
        </p:nvSpPr>
        <p:spPr>
          <a:xfrm>
            <a:off x="8488680" y="4705985"/>
            <a:ext cx="2011680" cy="645160"/>
          </a:xfrm>
          <a:prstGeom prst="rect">
            <a:avLst/>
          </a:prstGeom>
          <a:noFill/>
        </p:spPr>
        <p:txBody>
          <a:bodyPr wrap="none" rtlCol="0">
            <a:spAutoFit/>
          </a:bodyPr>
          <a:lstStyle/>
          <a:p>
            <a:r>
              <a:rPr lang="en-US" altLang="zh-CN">
                <a:solidFill>
                  <a:schemeClr val="bg1"/>
                </a:solidFill>
                <a:latin typeface="黑体" panose="02010609060101010101" pitchFamily="49" charset="-122"/>
                <a:ea typeface="黑体" panose="02010609060101010101" pitchFamily="49" charset="-122"/>
                <a:cs typeface="黑体" panose="02010609060101010101" pitchFamily="49" charset="-122"/>
              </a:rPr>
              <a:t>By: </a:t>
            </a:r>
            <a:r>
              <a:rPr lang="zh-CN" altLang="en-US">
                <a:solidFill>
                  <a:schemeClr val="bg1"/>
                </a:solidFill>
                <a:latin typeface="黑体" panose="02010609060101010101" pitchFamily="49" charset="-122"/>
                <a:ea typeface="黑体" panose="02010609060101010101" pitchFamily="49" charset="-122"/>
                <a:cs typeface="黑体" panose="02010609060101010101" pitchFamily="49" charset="-122"/>
              </a:rPr>
              <a:t>北京工商大学</a:t>
            </a:r>
          </a:p>
          <a:p>
            <a:r>
              <a:rPr lang="zh-CN" altLang="en-US">
                <a:solidFill>
                  <a:schemeClr val="bg1"/>
                </a:solidFill>
                <a:latin typeface="黑体" panose="02010609060101010101" pitchFamily="49" charset="-122"/>
                <a:ea typeface="黑体" panose="02010609060101010101" pitchFamily="49" charset="-122"/>
                <a:cs typeface="黑体" panose="02010609060101010101" pitchFamily="49" charset="-122"/>
              </a:rPr>
              <a:t>经济学导论课程组</a:t>
            </a:r>
          </a:p>
        </p:txBody>
      </p:sp>
      <p:pic>
        <p:nvPicPr>
          <p:cNvPr id="15" name="图片 14" descr="timg"/>
          <p:cNvPicPr>
            <a:picLocks noChangeAspect="1"/>
          </p:cNvPicPr>
          <p:nvPr/>
        </p:nvPicPr>
        <p:blipFill>
          <a:blip r:embed="rId4" cstate="print">
            <a:clrChange>
              <a:clrFrom>
                <a:srgbClr val="FFFFFF">
                  <a:alpha val="100000"/>
                </a:srgbClr>
              </a:clrFrom>
              <a:clrTo>
                <a:srgbClr val="FFFFFF">
                  <a:alpha val="100000"/>
                  <a:alpha val="0"/>
                </a:srgbClr>
              </a:clrTo>
            </a:clrChange>
          </a:blip>
          <a:stretch>
            <a:fillRect/>
          </a:stretch>
        </p:blipFill>
        <p:spPr>
          <a:xfrm>
            <a:off x="8176260" y="6219825"/>
            <a:ext cx="516890" cy="505460"/>
          </a:xfrm>
          <a:prstGeom prst="rect">
            <a:avLst/>
          </a:prstGeom>
        </p:spPr>
      </p:pic>
    </p:spTree>
    <p:custDataLst>
      <p:tags r:id="rId1"/>
    </p:custDataLst>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5</a:t>
            </a:fld>
            <a:endParaRPr lang="zh-CN" altLang="en-US">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A05EA69D-1D53-CC8F-C5F4-97E6FB66EFBB}"/>
              </a:ext>
            </a:extLst>
          </p:cNvPr>
          <p:cNvPicPr>
            <a:picLocks noChangeAspect="1"/>
          </p:cNvPicPr>
          <p:nvPr/>
        </p:nvPicPr>
        <p:blipFill>
          <a:blip r:embed="rId3"/>
          <a:stretch>
            <a:fillRect/>
          </a:stretch>
        </p:blipFill>
        <p:spPr>
          <a:xfrm>
            <a:off x="1890712" y="2357437"/>
            <a:ext cx="8601075" cy="2828925"/>
          </a:xfrm>
          <a:prstGeom prst="rect">
            <a:avLst/>
          </a:prstGeom>
        </p:spPr>
      </p:pic>
      <p:sp>
        <p:nvSpPr>
          <p:cNvPr id="10" name="文本框 9">
            <a:extLst>
              <a:ext uri="{FF2B5EF4-FFF2-40B4-BE49-F238E27FC236}">
                <a16:creationId xmlns:a16="http://schemas.microsoft.com/office/drawing/2014/main" id="{01F91EEE-88B3-8FE1-ED20-094F547EEED8}"/>
              </a:ext>
            </a:extLst>
          </p:cNvPr>
          <p:cNvSpPr txBox="1"/>
          <p:nvPr/>
        </p:nvSpPr>
        <p:spPr>
          <a:xfrm>
            <a:off x="1890712" y="1436668"/>
            <a:ext cx="4540336" cy="400110"/>
          </a:xfrm>
          <a:prstGeom prst="rect">
            <a:avLst/>
          </a:prstGeom>
          <a:noFill/>
        </p:spPr>
        <p:txBody>
          <a:bodyPr wrap="square" rtlCol="0" anchor="t">
            <a:spAutoFit/>
          </a:bodyPr>
          <a:lstStyle/>
          <a:p>
            <a:pPr algn="l"/>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一则笑话</a:t>
            </a:r>
            <a:endParaRPr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9" name="图片 8">
            <a:extLst>
              <a:ext uri="{FF2B5EF4-FFF2-40B4-BE49-F238E27FC236}">
                <a16:creationId xmlns:a16="http://schemas.microsoft.com/office/drawing/2014/main" id="{F8EA0B8F-3B5E-9796-C937-1F5B58700A34}"/>
              </a:ext>
            </a:extLst>
          </p:cNvPr>
          <p:cNvPicPr>
            <a:picLocks noChangeAspect="1"/>
          </p:cNvPicPr>
          <p:nvPr/>
        </p:nvPicPr>
        <p:blipFill>
          <a:blip r:embed="rId4"/>
          <a:stretch>
            <a:fillRect/>
          </a:stretch>
        </p:blipFill>
        <p:spPr>
          <a:xfrm>
            <a:off x="2055017" y="2248445"/>
            <a:ext cx="8272463" cy="4353928"/>
          </a:xfrm>
          <a:prstGeom prst="rect">
            <a:avLst/>
          </a:prstGeom>
        </p:spPr>
      </p:pic>
    </p:spTree>
    <p:custDataLst>
      <p:tags r:id="rId1"/>
    </p:custDataLst>
    <p:extLst>
      <p:ext uri="{BB962C8B-B14F-4D97-AF65-F5344CB8AC3E}">
        <p14:creationId xmlns:p14="http://schemas.microsoft.com/office/powerpoint/2010/main" val="288581693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6</a:t>
            </a:fld>
            <a:endParaRPr lang="zh-CN" altLang="en-US">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01F91EEE-88B3-8FE1-ED20-094F547EEED8}"/>
              </a:ext>
            </a:extLst>
          </p:cNvPr>
          <p:cNvSpPr txBox="1"/>
          <p:nvPr/>
        </p:nvSpPr>
        <p:spPr>
          <a:xfrm>
            <a:off x="1890712" y="1436668"/>
            <a:ext cx="4540336" cy="400110"/>
          </a:xfrm>
          <a:prstGeom prst="rect">
            <a:avLst/>
          </a:prstGeom>
          <a:noFill/>
        </p:spPr>
        <p:txBody>
          <a:bodyPr wrap="square" rtlCol="0" anchor="t">
            <a:spAutoFit/>
          </a:bodyPr>
          <a:lstStyle/>
          <a:p>
            <a:pPr algn="l"/>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一个误区</a:t>
            </a:r>
            <a:endParaRPr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11" name="文本框 10">
            <a:extLst>
              <a:ext uri="{FF2B5EF4-FFF2-40B4-BE49-F238E27FC236}">
                <a16:creationId xmlns:a16="http://schemas.microsoft.com/office/drawing/2014/main" id="{F4210244-2C19-8560-FD45-C16C98D71408}"/>
              </a:ext>
            </a:extLst>
          </p:cNvPr>
          <p:cNvSpPr txBox="1"/>
          <p:nvPr/>
        </p:nvSpPr>
        <p:spPr>
          <a:xfrm>
            <a:off x="1890711" y="2575254"/>
            <a:ext cx="5737307" cy="481863"/>
          </a:xfrm>
          <a:prstGeom prst="rect">
            <a:avLst/>
          </a:prstGeom>
          <a:noFill/>
        </p:spPr>
        <p:txBody>
          <a:bodyPr wrap="square" rtlCol="0" anchor="t">
            <a:spAutoFit/>
          </a:bodyPr>
          <a:lstStyle/>
          <a:p>
            <a:pPr algn="l">
              <a:lnSpc>
                <a:spcPct val="150000"/>
              </a:lnSpc>
            </a:pPr>
            <a:r>
              <a:rPr lang="zh-CN" altLang="en-US" sz="2000" b="1" dirty="0">
                <a:latin typeface="黑体" pitchFamily="49" charset="-122"/>
                <a:ea typeface="黑体" pitchFamily="49" charset="-122"/>
                <a:cs typeface="黑体" panose="02010609060101010101" pitchFamily="49" charset="-122"/>
                <a:sym typeface="+mn-ea"/>
              </a:rPr>
              <a:t>凯恩斯主义：破窗理论与浪费</a:t>
            </a:r>
            <a:endParaRPr lang="zh-CN" altLang="en-US" sz="2000" b="1" dirty="0">
              <a:latin typeface="黑体" pitchFamily="49" charset="-122"/>
              <a:ea typeface="黑体" pitchFamily="49" charset="-122"/>
            </a:endParaRPr>
          </a:p>
        </p:txBody>
      </p:sp>
      <p:sp>
        <p:nvSpPr>
          <p:cNvPr id="12" name="文本框 11">
            <a:extLst>
              <a:ext uri="{FF2B5EF4-FFF2-40B4-BE49-F238E27FC236}">
                <a16:creationId xmlns:a16="http://schemas.microsoft.com/office/drawing/2014/main" id="{1E0390DA-7006-66F3-9863-2BE71C888153}"/>
              </a:ext>
            </a:extLst>
          </p:cNvPr>
          <p:cNvSpPr txBox="1"/>
          <p:nvPr/>
        </p:nvSpPr>
        <p:spPr>
          <a:xfrm>
            <a:off x="1890712" y="3713799"/>
            <a:ext cx="5737307" cy="481863"/>
          </a:xfrm>
          <a:prstGeom prst="rect">
            <a:avLst/>
          </a:prstGeom>
          <a:noFill/>
        </p:spPr>
        <p:txBody>
          <a:bodyPr wrap="square" rtlCol="0" anchor="t">
            <a:spAutoFit/>
          </a:bodyPr>
          <a:lstStyle/>
          <a:p>
            <a:pPr algn="l">
              <a:lnSpc>
                <a:spcPct val="150000"/>
              </a:lnSpc>
            </a:pPr>
            <a:r>
              <a:rPr lang="zh-CN" altLang="en-US" sz="2000" b="1" dirty="0">
                <a:solidFill>
                  <a:srgbClr val="00B0F0"/>
                </a:solidFill>
                <a:latin typeface="黑体" pitchFamily="49" charset="-122"/>
                <a:ea typeface="黑体" pitchFamily="49" charset="-122"/>
                <a:cs typeface="黑体" panose="02010609060101010101" pitchFamily="49" charset="-122"/>
                <a:sym typeface="+mn-ea"/>
              </a:rPr>
              <a:t>破窗是一种浪费，但后续的经济行为不是浪费</a:t>
            </a:r>
            <a:endParaRPr lang="zh-CN" altLang="en-US" sz="2000" b="1" dirty="0">
              <a:solidFill>
                <a:srgbClr val="00B0F0"/>
              </a:solidFill>
              <a:latin typeface="黑体" pitchFamily="49" charset="-122"/>
              <a:ea typeface="黑体" pitchFamily="49" charset="-122"/>
            </a:endParaRPr>
          </a:p>
        </p:txBody>
      </p:sp>
    </p:spTree>
    <p:custDataLst>
      <p:tags r:id="rId1"/>
    </p:custDataLst>
    <p:extLst>
      <p:ext uri="{BB962C8B-B14F-4D97-AF65-F5344CB8AC3E}">
        <p14:creationId xmlns:p14="http://schemas.microsoft.com/office/powerpoint/2010/main" val="291384442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7</a:t>
            </a:fld>
            <a:endParaRPr lang="zh-CN" altLang="en-US">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01F91EEE-88B3-8FE1-ED20-094F547EEED8}"/>
              </a:ext>
            </a:extLst>
          </p:cNvPr>
          <p:cNvSpPr txBox="1"/>
          <p:nvPr/>
        </p:nvSpPr>
        <p:spPr>
          <a:xfrm>
            <a:off x="1890712" y="1436668"/>
            <a:ext cx="4540336" cy="400110"/>
          </a:xfrm>
          <a:prstGeom prst="rect">
            <a:avLst/>
          </a:prstGeom>
          <a:noFill/>
        </p:spPr>
        <p:txBody>
          <a:bodyPr wrap="square" rtlCol="0" anchor="t">
            <a:spAutoFit/>
          </a:bodyPr>
          <a:lstStyle/>
          <a:p>
            <a:pPr algn="l"/>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一部电影</a:t>
            </a:r>
            <a:r>
              <a:rPr lang="en-US" altLang="zh-CN"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海上钢琴师</a:t>
            </a:r>
            <a:r>
              <a:rPr lang="en-US" altLang="zh-CN"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a:t>
            </a:r>
            <a:endParaRPr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6" name="图片 5">
            <a:extLst>
              <a:ext uri="{FF2B5EF4-FFF2-40B4-BE49-F238E27FC236}">
                <a16:creationId xmlns:a16="http://schemas.microsoft.com/office/drawing/2014/main" id="{10A5B9EE-CF0C-5C35-46A7-4F52335E8BA1}"/>
              </a:ext>
            </a:extLst>
          </p:cNvPr>
          <p:cNvPicPr>
            <a:picLocks noChangeAspect="1"/>
          </p:cNvPicPr>
          <p:nvPr/>
        </p:nvPicPr>
        <p:blipFill>
          <a:blip r:embed="rId3"/>
          <a:stretch>
            <a:fillRect/>
          </a:stretch>
        </p:blipFill>
        <p:spPr>
          <a:xfrm>
            <a:off x="238126" y="2428875"/>
            <a:ext cx="5658346" cy="3737790"/>
          </a:xfrm>
          <a:prstGeom prst="rect">
            <a:avLst/>
          </a:prstGeom>
        </p:spPr>
      </p:pic>
      <p:sp>
        <p:nvSpPr>
          <p:cNvPr id="13" name="文本框 12">
            <a:extLst>
              <a:ext uri="{FF2B5EF4-FFF2-40B4-BE49-F238E27FC236}">
                <a16:creationId xmlns:a16="http://schemas.microsoft.com/office/drawing/2014/main" id="{E7FEE1BB-4F27-2032-997A-7AB9E739C75B}"/>
              </a:ext>
            </a:extLst>
          </p:cNvPr>
          <p:cNvSpPr txBox="1"/>
          <p:nvPr/>
        </p:nvSpPr>
        <p:spPr>
          <a:xfrm>
            <a:off x="6872287" y="539055"/>
            <a:ext cx="4540336" cy="400110"/>
          </a:xfrm>
          <a:prstGeom prst="rect">
            <a:avLst/>
          </a:prstGeom>
          <a:noFill/>
        </p:spPr>
        <p:txBody>
          <a:bodyPr wrap="square" rtlCol="0" anchor="t">
            <a:spAutoFit/>
          </a:bodyPr>
          <a:lstStyle/>
          <a:p>
            <a:pPr algn="l"/>
            <a:r>
              <a:rPr lang="en-US" altLang="zh-CN"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1900</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为何不选择上岸过现代社会生活？</a:t>
            </a:r>
            <a:endParaRPr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9" name="图片 8">
            <a:extLst>
              <a:ext uri="{FF2B5EF4-FFF2-40B4-BE49-F238E27FC236}">
                <a16:creationId xmlns:a16="http://schemas.microsoft.com/office/drawing/2014/main" id="{8E413E4E-606F-CE8F-F4D1-D991D799A8B5}"/>
              </a:ext>
            </a:extLst>
          </p:cNvPr>
          <p:cNvPicPr>
            <a:picLocks noChangeAspect="1"/>
          </p:cNvPicPr>
          <p:nvPr/>
        </p:nvPicPr>
        <p:blipFill>
          <a:blip r:embed="rId4"/>
          <a:stretch>
            <a:fillRect/>
          </a:stretch>
        </p:blipFill>
        <p:spPr>
          <a:xfrm>
            <a:off x="7053262" y="1238812"/>
            <a:ext cx="4042551" cy="5142937"/>
          </a:xfrm>
          <a:prstGeom prst="rect">
            <a:avLst/>
          </a:prstGeom>
        </p:spPr>
      </p:pic>
    </p:spTree>
    <p:custDataLst>
      <p:tags r:id="rId1"/>
    </p:custDataLst>
    <p:extLst>
      <p:ext uri="{BB962C8B-B14F-4D97-AF65-F5344CB8AC3E}">
        <p14:creationId xmlns:p14="http://schemas.microsoft.com/office/powerpoint/2010/main" val="282249730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2"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1"/>
      <p:bldP spid="13"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8</a:t>
            </a:fld>
            <a:endParaRPr lang="zh-CN" altLang="en-US">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01F91EEE-88B3-8FE1-ED20-094F547EEED8}"/>
              </a:ext>
            </a:extLst>
          </p:cNvPr>
          <p:cNvSpPr txBox="1"/>
          <p:nvPr/>
        </p:nvSpPr>
        <p:spPr>
          <a:xfrm>
            <a:off x="1890712" y="1436668"/>
            <a:ext cx="4540336" cy="400110"/>
          </a:xfrm>
          <a:prstGeom prst="rect">
            <a:avLst/>
          </a:prstGeom>
          <a:noFill/>
        </p:spPr>
        <p:txBody>
          <a:bodyPr wrap="square" rtlCol="0" anchor="t">
            <a:spAutoFit/>
          </a:bodyPr>
          <a:lstStyle/>
          <a:p>
            <a:pPr algn="l"/>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一则寓言</a:t>
            </a:r>
            <a:endParaRPr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8" name="图片 7">
            <a:extLst>
              <a:ext uri="{FF2B5EF4-FFF2-40B4-BE49-F238E27FC236}">
                <a16:creationId xmlns:a16="http://schemas.microsoft.com/office/drawing/2014/main" id="{B2907E27-7FAD-9BDA-54F7-57D78DEDECAB}"/>
              </a:ext>
            </a:extLst>
          </p:cNvPr>
          <p:cNvPicPr>
            <a:picLocks noChangeAspect="1"/>
          </p:cNvPicPr>
          <p:nvPr/>
        </p:nvPicPr>
        <p:blipFill>
          <a:blip r:embed="rId3"/>
          <a:stretch>
            <a:fillRect/>
          </a:stretch>
        </p:blipFill>
        <p:spPr>
          <a:xfrm>
            <a:off x="3962400" y="1258799"/>
            <a:ext cx="6483370" cy="5055601"/>
          </a:xfrm>
          <a:prstGeom prst="rect">
            <a:avLst/>
          </a:prstGeom>
        </p:spPr>
      </p:pic>
      <p:pic>
        <p:nvPicPr>
          <p:cNvPr id="12" name="图片 11">
            <a:extLst>
              <a:ext uri="{FF2B5EF4-FFF2-40B4-BE49-F238E27FC236}">
                <a16:creationId xmlns:a16="http://schemas.microsoft.com/office/drawing/2014/main" id="{5CD192E5-CA2D-B400-F2CA-105609C78620}"/>
              </a:ext>
            </a:extLst>
          </p:cNvPr>
          <p:cNvPicPr>
            <a:picLocks noChangeAspect="1"/>
          </p:cNvPicPr>
          <p:nvPr/>
        </p:nvPicPr>
        <p:blipFill>
          <a:blip r:embed="rId4"/>
          <a:stretch>
            <a:fillRect/>
          </a:stretch>
        </p:blipFill>
        <p:spPr>
          <a:xfrm>
            <a:off x="3619179" y="1258800"/>
            <a:ext cx="7727069" cy="5055600"/>
          </a:xfrm>
          <a:prstGeom prst="rect">
            <a:avLst/>
          </a:prstGeom>
        </p:spPr>
      </p:pic>
    </p:spTree>
    <p:custDataLst>
      <p:tags r:id="rId1"/>
    </p:custDataLst>
    <p:extLst>
      <p:ext uri="{BB962C8B-B14F-4D97-AF65-F5344CB8AC3E}">
        <p14:creationId xmlns:p14="http://schemas.microsoft.com/office/powerpoint/2010/main" val="371584945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678045"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algn="l" defTabSz="802005"/>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以</a:t>
              </a:r>
              <a:r>
                <a:rPr lang="en-US" altLang="zh-CN"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360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衡量总产出</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9</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4185761" cy="461665"/>
          </a:xfrm>
          <a:prstGeom prst="rect">
            <a:avLst/>
          </a:prstGeom>
          <a:noFill/>
        </p:spPr>
        <p:txBody>
          <a:bodyPr wrap="none" rtlCol="0" anchor="t">
            <a:spAutoFit/>
          </a:bodyPr>
          <a:lstStyle/>
          <a:p>
            <a:pPr marL="0" indent="0" algn="l" eaLnBrk="1" hangingPunct="1">
              <a:spcBef>
                <a:spcPct val="100000"/>
              </a:spcBef>
              <a:buClr>
                <a:srgbClr val="333300"/>
              </a:buClr>
              <a:buNone/>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a:t>
            </a:r>
            <a:r>
              <a:rPr lang="zh-CN" altLang="en-US" sz="2400" dirty="0">
                <a:latin typeface="黑体" panose="02010609060101010101" pitchFamily="49" charset="-122"/>
                <a:ea typeface="黑体" panose="02010609060101010101" pitchFamily="49" charset="-122"/>
                <a:sym typeface="+mn-ea"/>
              </a:rPr>
              <a:t>产出、收入和循环流图</a:t>
            </a:r>
            <a:endPar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pic>
        <p:nvPicPr>
          <p:cNvPr id="9222" name="Picture 2"/>
          <p:cNvPicPr>
            <a:picLocks noChangeAspect="1"/>
          </p:cNvPicPr>
          <p:nvPr/>
        </p:nvPicPr>
        <p:blipFill>
          <a:blip r:embed="rId3" cstate="print"/>
          <a:stretch>
            <a:fillRect/>
          </a:stretch>
        </p:blipFill>
        <p:spPr>
          <a:xfrm>
            <a:off x="5183871" y="515147"/>
            <a:ext cx="6736492" cy="6119638"/>
          </a:xfrm>
          <a:prstGeom prst="rect">
            <a:avLst/>
          </a:prstGeom>
          <a:noFill/>
          <a:ln w="9525">
            <a:noFill/>
          </a:ln>
        </p:spPr>
      </p:pic>
      <p:sp>
        <p:nvSpPr>
          <p:cNvPr id="12" name="文本框 9"/>
          <p:cNvSpPr txBox="1"/>
          <p:nvPr/>
        </p:nvSpPr>
        <p:spPr>
          <a:xfrm>
            <a:off x="656959" y="1949040"/>
            <a:ext cx="4838966" cy="4175182"/>
          </a:xfrm>
          <a:prstGeom prst="rect">
            <a:avLst/>
          </a:prstGeom>
          <a:noFill/>
        </p:spPr>
        <p:txBody>
          <a:bodyPr wrap="square" rtlCol="0" anchor="t">
            <a:spAutoFit/>
          </a:bodyPr>
          <a:lstStyle/>
          <a:p>
            <a:pPr marL="0" indent="0" algn="l" eaLnBrk="1" hangingPunct="1">
              <a:lnSpc>
                <a:spcPct val="150000"/>
              </a:lnSpc>
              <a:buClr>
                <a:srgbClr val="333300"/>
              </a:buClr>
              <a:buNone/>
            </a:pPr>
            <a:r>
              <a:rPr lang="zh-CN" altLang="en-US" sz="2000" b="1" kern="0"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四个部门：</a:t>
            </a:r>
            <a:endParaRPr lang="en-US" altLang="zh-CN" sz="2000" b="1" kern="0"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hangingPunct="1">
              <a:lnSpc>
                <a:spcPct val="150000"/>
              </a:lnSpc>
              <a:buClr>
                <a:srgbClr val="333300"/>
              </a:buClr>
              <a:buNone/>
            </a:pPr>
            <a:r>
              <a:rPr lang="zh-CN" altLang="en-US" sz="2000" b="1" kern="0" noProof="0" dirty="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黑体" panose="02010609060101010101" pitchFamily="49" charset="-122"/>
                <a:sym typeface="+mn-ea"/>
              </a:rPr>
              <a:t>居民、企业、政府、国外</a:t>
            </a:r>
            <a:endParaRPr lang="en-US" altLang="zh-CN" sz="2000" b="1" kern="0" noProof="0" dirty="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hangingPunct="1">
              <a:lnSpc>
                <a:spcPct val="150000"/>
              </a:lnSpc>
              <a:buClr>
                <a:srgbClr val="333300"/>
              </a:buClr>
              <a:buNone/>
            </a:pPr>
            <a:endParaRPr lang="en-US" altLang="zh-CN" sz="2000" b="1" kern="0" noProof="0" dirty="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hangingPunct="1">
              <a:lnSpc>
                <a:spcPct val="150000"/>
              </a:lnSpc>
              <a:buClr>
                <a:srgbClr val="333300"/>
              </a:buClr>
              <a:buNone/>
            </a:pPr>
            <a:r>
              <a:rPr lang="zh-CN" altLang="en-US" sz="2000" b="1" kern="0" dirty="0">
                <a:solidFill>
                  <a:srgbClr val="2861A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三个市场：</a:t>
            </a:r>
            <a:endParaRPr lang="en-US" altLang="zh-CN" sz="2000" b="1" kern="0" dirty="0">
              <a:solidFill>
                <a:srgbClr val="2861A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hangingPunct="1">
              <a:lnSpc>
                <a:spcPct val="150000"/>
              </a:lnSpc>
              <a:buClr>
                <a:srgbClr val="333300"/>
              </a:buClr>
              <a:buNone/>
            </a:pPr>
            <a:r>
              <a:rPr lang="zh-CN" altLang="en-US" sz="2000" b="1" kern="0" noProof="0" dirty="0">
                <a:ln>
                  <a:noFill/>
                </a:ln>
                <a:solidFill>
                  <a:srgbClr val="2861AF"/>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黑体" panose="02010609060101010101" pitchFamily="49" charset="-122"/>
                <a:sym typeface="+mn-ea"/>
              </a:rPr>
              <a:t>要素市场（劳动、土地</a:t>
            </a:r>
            <a:r>
              <a:rPr lang="zh-CN" altLang="en-US" sz="2000" b="1" kern="0" dirty="0">
                <a:solidFill>
                  <a:srgbClr val="2861A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rPr>
              <a:t>、企业家才能</a:t>
            </a:r>
            <a:r>
              <a:rPr lang="zh-CN" altLang="en-US" sz="2000" b="1" kern="0" noProof="0" dirty="0">
                <a:ln>
                  <a:noFill/>
                </a:ln>
                <a:solidFill>
                  <a:srgbClr val="2861AF"/>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黑体" panose="02010609060101010101" pitchFamily="49" charset="-122"/>
                <a:sym typeface="+mn-ea"/>
              </a:rPr>
              <a:t>）</a:t>
            </a:r>
            <a:endParaRPr lang="en-US" altLang="zh-CN" sz="2000" b="1" kern="0" noProof="0" dirty="0">
              <a:ln>
                <a:noFill/>
              </a:ln>
              <a:solidFill>
                <a:srgbClr val="2861AF"/>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hangingPunct="1">
              <a:lnSpc>
                <a:spcPct val="150000"/>
              </a:lnSpc>
              <a:buClr>
                <a:srgbClr val="333300"/>
              </a:buClr>
              <a:buNone/>
            </a:pPr>
            <a:r>
              <a:rPr lang="zh-CN" altLang="en-US" sz="2000" b="1" kern="0" noProof="0" dirty="0">
                <a:ln>
                  <a:noFill/>
                </a:ln>
                <a:solidFill>
                  <a:srgbClr val="2861AF"/>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黑体" panose="02010609060101010101" pitchFamily="49" charset="-122"/>
                <a:sym typeface="+mn-ea"/>
              </a:rPr>
              <a:t>产品市场</a:t>
            </a:r>
            <a:endParaRPr lang="en-US" altLang="zh-CN" sz="2000" b="1" kern="0" noProof="0" dirty="0">
              <a:ln>
                <a:noFill/>
              </a:ln>
              <a:solidFill>
                <a:srgbClr val="2861AF"/>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hangingPunct="1">
              <a:lnSpc>
                <a:spcPct val="150000"/>
              </a:lnSpc>
              <a:buClr>
                <a:srgbClr val="333300"/>
              </a:buClr>
              <a:buNone/>
            </a:pPr>
            <a:r>
              <a:rPr lang="zh-CN" altLang="en-US" sz="2000" b="1" kern="0" noProof="0" dirty="0">
                <a:ln>
                  <a:noFill/>
                </a:ln>
                <a:solidFill>
                  <a:srgbClr val="2861AF"/>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黑体" panose="02010609060101010101" pitchFamily="49" charset="-122"/>
                <a:sym typeface="+mn-ea"/>
              </a:rPr>
              <a:t>金融市场</a:t>
            </a:r>
            <a:endParaRPr lang="en-US" altLang="zh-CN" sz="2000" b="1" kern="0" noProof="0" dirty="0">
              <a:ln>
                <a:noFill/>
              </a:ln>
              <a:solidFill>
                <a:srgbClr val="2861AF"/>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hangingPunct="1">
              <a:lnSpc>
                <a:spcPct val="150000"/>
              </a:lnSpc>
              <a:buClr>
                <a:srgbClr val="333300"/>
              </a:buClr>
              <a:buNone/>
            </a:pPr>
            <a:endParaRPr lang="en-US" altLang="zh-CN" sz="2000" b="1" kern="0" dirty="0">
              <a:solidFill>
                <a:srgbClr val="2861A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ea"/>
            </a:endParaRPr>
          </a:p>
          <a:p>
            <a:pPr marL="0" indent="0" algn="l" eaLnBrk="1" hangingPunct="1">
              <a:lnSpc>
                <a:spcPct val="150000"/>
              </a:lnSpc>
              <a:buClr>
                <a:srgbClr val="333300"/>
              </a:buClr>
              <a:buNone/>
            </a:pPr>
            <a:r>
              <a:rPr lang="zh-CN" altLang="en-US" sz="2000" b="1" kern="0" noProof="0" dirty="0">
                <a:ln>
                  <a:noFill/>
                </a:ln>
                <a:solidFill>
                  <a:schemeClr val="accent5">
                    <a:lumMod val="75000"/>
                  </a:schemeClr>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黑体" panose="02010609060101010101" pitchFamily="49" charset="-122"/>
                <a:sym typeface="+mn-ea"/>
              </a:rPr>
              <a:t>产品流  和   货币流</a:t>
            </a: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 calcmode="lin" valueType="num">
                                      <p:cBhvr additive="base">
                                        <p:cTn id="17"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anim calcmode="lin" valueType="num">
                                      <p:cBhvr additive="base">
                                        <p:cTn id="21"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anim calcmode="lin" valueType="num">
                                      <p:cBhvr additive="base">
                                        <p:cTn id="25"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
                                            <p:txEl>
                                              <p:pRg st="6" end="6"/>
                                            </p:txEl>
                                          </p:spTgt>
                                        </p:tgtEl>
                                        <p:attrNameLst>
                                          <p:attrName>style.visibility</p:attrName>
                                        </p:attrNameLst>
                                      </p:cBhvr>
                                      <p:to>
                                        <p:strVal val="visible"/>
                                      </p:to>
                                    </p:set>
                                    <p:anim calcmode="lin" valueType="num">
                                      <p:cBhvr additive="base">
                                        <p:cTn id="29"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2">
                                            <p:txEl>
                                              <p:pRg st="8" end="8"/>
                                            </p:txEl>
                                          </p:spTgt>
                                        </p:tgtEl>
                                        <p:attrNameLst>
                                          <p:attrName>style.visibility</p:attrName>
                                        </p:attrNameLst>
                                      </p:cBhvr>
                                      <p:to>
                                        <p:strVal val="visible"/>
                                      </p:to>
                                    </p:set>
                                    <p:anim calcmode="lin" valueType="num">
                                      <p:cBhvr additive="base">
                                        <p:cTn id="35" dur="500" fill="hold"/>
                                        <p:tgtEl>
                                          <p:spTgt spid="1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9222"/>
                                        </p:tgtEl>
                                        <p:attrNameLst>
                                          <p:attrName>style.visibility</p:attrName>
                                        </p:attrNameLst>
                                      </p:cBhvr>
                                      <p:to>
                                        <p:strVal val="visible"/>
                                      </p:to>
                                    </p:set>
                                    <p:anim calcmode="lin" valueType="num">
                                      <p:cBhvr additive="base">
                                        <p:cTn id="41" dur="500" fill="hold"/>
                                        <p:tgtEl>
                                          <p:spTgt spid="9222"/>
                                        </p:tgtEl>
                                        <p:attrNameLst>
                                          <p:attrName>ppt_x</p:attrName>
                                        </p:attrNameLst>
                                      </p:cBhvr>
                                      <p:tavLst>
                                        <p:tav tm="0">
                                          <p:val>
                                            <p:strVal val="#ppt_x"/>
                                          </p:val>
                                        </p:tav>
                                        <p:tav tm="100000">
                                          <p:val>
                                            <p:strVal val="#ppt_x"/>
                                          </p:val>
                                        </p:tav>
                                      </p:tavLst>
                                    </p:anim>
                                    <p:anim calcmode="lin" valueType="num">
                                      <p:cBhvr additive="base">
                                        <p:cTn id="42" dur="500" fill="hold"/>
                                        <p:tgtEl>
                                          <p:spTgt spid="92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9.xml><?xml version="1.0" encoding="utf-8"?>
<p:tagLst xmlns:a="http://schemas.openxmlformats.org/drawingml/2006/main" xmlns:r="http://schemas.openxmlformats.org/officeDocument/2006/relationships" xmlns:p="http://schemas.openxmlformats.org/presentationml/2006/main">
  <p:tag name="KSO_WM_UNIT_TABLE_BEAUTIFY" val="smartTable{6272d59c-ae2b-4599-b1b6-f935d23fbd6f}"/>
  <p:tag name="TABLE_EMPHASIZE_COLOR" val="14850714"/>
  <p:tag name="TABLE_SKINIDX" val="3"/>
  <p:tag name="TABLE_COLORIDX" val="h"/>
  <p:tag name="TABLE_COLOR_RGB" val="0x000000*0xFFFFFF*0x44546A*0xE6E5E5*0xE29A9A*0xDFBBB3*0xA3CDCB*0x8BAC74*0x849BCA*0xD1CD95"/>
  <p:tag name="TABLE_RECT" val="379.85*134.373*404.95*302.4"/>
  <p:tag name="TABLE_ONEKEY_SKIN_IDX" val="0"/>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61.xml><?xml version="1.0" encoding="utf-8"?>
<p:tagLst xmlns:a="http://schemas.openxmlformats.org/drawingml/2006/main" xmlns:r="http://schemas.openxmlformats.org/officeDocument/2006/relationships" xmlns:p="http://schemas.openxmlformats.org/presentationml/2006/main">
  <p:tag name="KSO_WM_UNIT_TABLE_BEAUTIFY" val="smartTable{6272d59c-ae2b-4599-b1b6-f935d23fbd6f}"/>
  <p:tag name="TABLE_EMPHASIZE_COLOR" val="14850714"/>
  <p:tag name="TABLE_SKINIDX" val="3"/>
  <p:tag name="TABLE_COLORIDX" val="h"/>
  <p:tag name="TABLE_COLOR_RGB" val="0x000000*0xFFFFFF*0x44546A*0xE6E5E5*0xE29A9A*0xDFBBB3*0xA3CDCB*0x8BAC74*0x849BCA*0xD1CD95"/>
  <p:tag name="TABLE_RECT" val="379.85*134.373*404.95*302.4"/>
  <p:tag name="TABLE_ONEKEY_SKIN_IDX" val="0"/>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63.xml><?xml version="1.0" encoding="utf-8"?>
<p:tagLst xmlns:a="http://schemas.openxmlformats.org/drawingml/2006/main" xmlns:r="http://schemas.openxmlformats.org/officeDocument/2006/relationships" xmlns:p="http://schemas.openxmlformats.org/presentationml/2006/main">
  <p:tag name="KSO_WM_UNIT_TABLE_BEAUTIFY" val="smartTable{6272d59c-ae2b-4599-b1b6-f935d23fbd6f}"/>
  <p:tag name="TABLE_EMPHASIZE_COLOR" val="14850714"/>
  <p:tag name="TABLE_SKINIDX" val="3"/>
  <p:tag name="TABLE_COLORIDX" val="h"/>
  <p:tag name="TABLE_COLOR_RGB" val="0x000000*0xFFFFFF*0x44546A*0xE6E5E5*0xE29A9A*0xDFBBB3*0xA3CDCB*0x8BAC74*0x849BCA*0xD1CD95"/>
  <p:tag name="TABLE_RECT" val="379.85*134.373*404.95*302.4"/>
  <p:tag name="TABLE_ONEKEY_SKIN_IDX" val="0"/>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1681</TotalTime>
  <Words>2118</Words>
  <Application>Microsoft Office PowerPoint</Application>
  <PresentationFormat>宽屏</PresentationFormat>
  <Paragraphs>370</Paragraphs>
  <Slides>42</Slides>
  <Notes>0</Notes>
  <HiddenSlides>1</HiddenSlides>
  <MMClips>0</MMClips>
  <ScaleCrop>false</ScaleCrop>
  <HeadingPairs>
    <vt:vector size="8" baseType="variant">
      <vt:variant>
        <vt:lpstr>已用的字体</vt:lpstr>
      </vt:variant>
      <vt:variant>
        <vt:i4>6</vt:i4>
      </vt:variant>
      <vt:variant>
        <vt:lpstr>主题</vt:lpstr>
      </vt:variant>
      <vt:variant>
        <vt:i4>2</vt:i4>
      </vt:variant>
      <vt:variant>
        <vt:lpstr>嵌入 OLE 服务器</vt:lpstr>
      </vt:variant>
      <vt:variant>
        <vt:i4>0</vt:i4>
      </vt:variant>
      <vt:variant>
        <vt:lpstr>幻灯片标题</vt:lpstr>
      </vt:variant>
      <vt:variant>
        <vt:i4>42</vt:i4>
      </vt:variant>
    </vt:vector>
  </HeadingPairs>
  <TitlesOfParts>
    <vt:vector size="50" baseType="lpstr">
      <vt:lpstr>微软雅黑</vt:lpstr>
      <vt:lpstr>Wingdings</vt:lpstr>
      <vt:lpstr>Arial</vt:lpstr>
      <vt:lpstr>楷体</vt:lpstr>
      <vt:lpstr>黑体</vt:lpstr>
      <vt:lpstr>宋体</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windows</cp:lastModifiedBy>
  <cp:revision>226</cp:revision>
  <dcterms:created xsi:type="dcterms:W3CDTF">2019-06-19T02:08:00Z</dcterms:created>
  <dcterms:modified xsi:type="dcterms:W3CDTF">2022-05-19T10:09:19Z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